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81" r:id="rId7"/>
    <p:sldId id="260" r:id="rId8"/>
    <p:sldId id="261" r:id="rId9"/>
    <p:sldId id="264" r:id="rId10"/>
    <p:sldId id="263" r:id="rId11"/>
    <p:sldId id="265" r:id="rId12"/>
    <p:sldId id="266" r:id="rId13"/>
    <p:sldId id="267" r:id="rId14"/>
    <p:sldId id="268" r:id="rId15"/>
    <p:sldId id="284" r:id="rId16"/>
    <p:sldId id="269" r:id="rId17"/>
    <p:sldId id="270" r:id="rId18"/>
    <p:sldId id="271" r:id="rId19"/>
    <p:sldId id="285" r:id="rId20"/>
    <p:sldId id="286" r:id="rId21"/>
    <p:sldId id="272" r:id="rId22"/>
    <p:sldId id="273" r:id="rId23"/>
    <p:sldId id="274" r:id="rId24"/>
    <p:sldId id="275" r:id="rId25"/>
    <p:sldId id="282" r:id="rId26"/>
    <p:sldId id="276" r:id="rId27"/>
    <p:sldId id="277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000"/>
    <a:srgbClr val="6633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99A15-E524-46A0-BBA3-79165A9E534D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15CF9-77C7-40A8-995D-A3308CC55A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5.jpeg"/><Relationship Id="rId7" Type="http://schemas.openxmlformats.org/officeDocument/2006/relationships/image" Target="../media/image8.jpeg"/><Relationship Id="rId12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33.jpeg"/><Relationship Id="rId5" Type="http://schemas.openxmlformats.org/officeDocument/2006/relationships/image" Target="../media/image4.jpeg"/><Relationship Id="rId10" Type="http://schemas.openxmlformats.org/officeDocument/2006/relationships/image" Target="../media/image3.jpeg"/><Relationship Id="rId4" Type="http://schemas.openxmlformats.org/officeDocument/2006/relationships/image" Target="../media/image5.jpeg"/><Relationship Id="rId9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03648" y="5661248"/>
            <a:ext cx="67922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663300"/>
                </a:solidFill>
                <a:latin typeface="Georgia" pitchFamily="18" charset="0"/>
              </a:rPr>
              <a:t>Мусины-Миннуллины</a:t>
            </a:r>
            <a:r>
              <a:rPr lang="ru-RU" sz="2800" b="1" i="1" dirty="0" smtClean="0">
                <a:solidFill>
                  <a:srgbClr val="663300"/>
                </a:solidFill>
                <a:latin typeface="Georgia" pitchFamily="18" charset="0"/>
              </a:rPr>
              <a:t>- Гариповы</a:t>
            </a:r>
          </a:p>
          <a:p>
            <a:pPr algn="ctr"/>
            <a:r>
              <a:rPr lang="ru-RU" sz="2800" b="1" i="1" dirty="0" err="1" smtClean="0">
                <a:solidFill>
                  <a:srgbClr val="663300"/>
                </a:solidFill>
                <a:latin typeface="Georgia" pitchFamily="18" charset="0"/>
              </a:rPr>
              <a:t>Валеевы-Фарбаева</a:t>
            </a:r>
            <a:endParaRPr lang="ru-RU" sz="2800" b="1" i="1" dirty="0">
              <a:solidFill>
                <a:srgbClr val="663300"/>
              </a:solidFill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404664"/>
            <a:ext cx="46955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996633"/>
                </a:solidFill>
                <a:latin typeface="Georgia" pitchFamily="18" charset="0"/>
              </a:rPr>
              <a:t>Педагогическая</a:t>
            </a:r>
            <a:endParaRPr lang="ru-RU" sz="4000" b="1" i="1" dirty="0">
              <a:solidFill>
                <a:srgbClr val="996633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6146" name="Picture 2" descr="D:\миннуллин мансур\minnullin-mansur-faizrahmanovich040518222402-itog7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5"/>
            <a:ext cx="2952328" cy="417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419872" y="332656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Georgia" pitchFamily="18" charset="0"/>
              </a:rPr>
              <a:t>Миннуллин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 err="1" smtClean="0">
                <a:latin typeface="Georgia" pitchFamily="18" charset="0"/>
              </a:rPr>
              <a:t>Мансур</a:t>
            </a:r>
            <a:r>
              <a:rPr lang="ru-RU" sz="2400" b="1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ru-RU" sz="2400" b="1" dirty="0" err="1" smtClean="0">
                <a:latin typeface="Georgia" pitchFamily="18" charset="0"/>
              </a:rPr>
              <a:t>Файзрахманович</a:t>
            </a:r>
            <a:r>
              <a:rPr lang="ru-RU" sz="2400" b="1" dirty="0" smtClean="0">
                <a:latin typeface="Georgia" pitchFamily="18" charset="0"/>
              </a:rPr>
              <a:t> </a:t>
            </a:r>
            <a:endParaRPr lang="ru-RU" sz="2400" b="1" dirty="0" smtClean="0">
              <a:latin typeface="Georgia" pitchFamily="18" charset="0"/>
            </a:endParaRPr>
          </a:p>
          <a:p>
            <a:pPr algn="ctr"/>
            <a:r>
              <a:rPr lang="ru-RU" sz="2400" b="1" dirty="0" smtClean="0">
                <a:latin typeface="Georgia" pitchFamily="18" charset="0"/>
              </a:rPr>
              <a:t>(1921 -1997 гг..)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91880" y="1484784"/>
            <a:ext cx="54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(Сын </a:t>
            </a:r>
            <a:r>
              <a:rPr lang="ru-RU" sz="2000" dirty="0" err="1" smtClean="0">
                <a:latin typeface="Georgia" pitchFamily="18" charset="0"/>
              </a:rPr>
              <a:t>Файзрахмана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smtClean="0">
                <a:latin typeface="Georgia" pitchFamily="18" charset="0"/>
              </a:rPr>
              <a:t>и </a:t>
            </a:r>
            <a:r>
              <a:rPr lang="ru-RU" sz="2000" dirty="0" err="1" smtClean="0">
                <a:latin typeface="Georgia" pitchFamily="18" charset="0"/>
              </a:rPr>
              <a:t>Нагимы</a:t>
            </a:r>
            <a:r>
              <a:rPr lang="ru-RU" sz="2000" dirty="0" smtClean="0">
                <a:latin typeface="Georgia" pitchFamily="18" charset="0"/>
              </a:rPr>
              <a:t>, родился в  д. </a:t>
            </a:r>
            <a:r>
              <a:rPr lang="ru-RU" sz="2000" dirty="0" err="1" smtClean="0">
                <a:latin typeface="Georgia" pitchFamily="18" charset="0"/>
              </a:rPr>
              <a:t>Картапа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Камско</a:t>
            </a:r>
            <a:r>
              <a:rPr lang="ru-RU" sz="2000" dirty="0" smtClean="0">
                <a:latin typeface="Georgia" pitchFamily="18" charset="0"/>
              </a:rPr>
              <a:t> – </a:t>
            </a:r>
            <a:r>
              <a:rPr lang="ru-RU" sz="2000" dirty="0" err="1" smtClean="0">
                <a:latin typeface="Georgia" pitchFamily="18" charset="0"/>
              </a:rPr>
              <a:t>Устьинского</a:t>
            </a:r>
            <a:r>
              <a:rPr lang="ru-RU" sz="2000" dirty="0" smtClean="0">
                <a:latin typeface="Georgia" pitchFamily="18" charset="0"/>
              </a:rPr>
              <a:t> района)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После окончания семилетки преподавал географию в родной школе. Учился в речном техникуме в г. Казань. </a:t>
            </a:r>
          </a:p>
          <a:p>
            <a:pPr indent="92075" algn="just"/>
            <a:r>
              <a:rPr lang="ru-RU" sz="2000" dirty="0" smtClean="0">
                <a:latin typeface="Georgia" pitchFamily="18" charset="0"/>
              </a:rPr>
              <a:t>В 1939 году был призван в ряды красной армии. Мобилизоваться не успел, началась </a:t>
            </a:r>
            <a:r>
              <a:rPr lang="ru-RU" sz="2000" dirty="0" err="1" smtClean="0">
                <a:latin typeface="Georgia" pitchFamily="18" charset="0"/>
              </a:rPr>
              <a:t>ВОв</a:t>
            </a:r>
            <a:r>
              <a:rPr lang="ru-RU" sz="2000" dirty="0" smtClean="0">
                <a:latin typeface="Georgia" pitchFamily="18" charset="0"/>
              </a:rPr>
              <a:t>. </a:t>
            </a:r>
          </a:p>
          <a:p>
            <a:pPr indent="92075" algn="just"/>
            <a:r>
              <a:rPr lang="ru-RU" sz="2000" dirty="0" smtClean="0">
                <a:latin typeface="Georgia" pitchFamily="18" charset="0"/>
              </a:rPr>
              <a:t>В 1943 году был серьёзно ранен, пролежал в госпитале 10 месяцев, комиссовали. </a:t>
            </a:r>
          </a:p>
          <a:p>
            <a:endParaRPr lang="ru-RU" sz="2400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581128"/>
            <a:ext cx="849694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2075" algn="just"/>
            <a:r>
              <a:rPr lang="ru-RU" sz="2000" dirty="0" smtClean="0">
                <a:latin typeface="Georgia" pitchFamily="18" charset="0"/>
              </a:rPr>
              <a:t>С 1947 года работал пропагандистом </a:t>
            </a:r>
            <a:r>
              <a:rPr lang="ru-RU" sz="2000" dirty="0" err="1" smtClean="0">
                <a:latin typeface="Georgia" pitchFamily="18" charset="0"/>
              </a:rPr>
              <a:t>Сабинского</a:t>
            </a:r>
            <a:r>
              <a:rPr lang="ru-RU" sz="2000" dirty="0" smtClean="0">
                <a:latin typeface="Georgia" pitchFamily="18" charset="0"/>
              </a:rPr>
              <a:t> райкома ВКП(б), зав. </a:t>
            </a:r>
            <a:r>
              <a:rPr lang="ru-RU" sz="2000" dirty="0">
                <a:latin typeface="Georgia" pitchFamily="18" charset="0"/>
              </a:rPr>
              <a:t>о</a:t>
            </a:r>
            <a:r>
              <a:rPr lang="ru-RU" sz="2000" dirty="0" smtClean="0">
                <a:latin typeface="Georgia" pitchFamily="18" charset="0"/>
              </a:rPr>
              <a:t>тделом пропаганды и агитации </a:t>
            </a:r>
            <a:r>
              <a:rPr lang="ru-RU" sz="2000" dirty="0" err="1" smtClean="0">
                <a:latin typeface="Georgia" pitchFamily="18" charset="0"/>
              </a:rPr>
              <a:t>Агрызского</a:t>
            </a:r>
            <a:r>
              <a:rPr lang="ru-RU" sz="2000" dirty="0" smtClean="0">
                <a:latin typeface="Georgia" pitchFamily="18" charset="0"/>
              </a:rPr>
              <a:t> РК ВКП(б) .</a:t>
            </a:r>
          </a:p>
          <a:p>
            <a:pPr indent="92075" algn="just"/>
            <a:r>
              <a:rPr lang="ru-RU" sz="2000" dirty="0" smtClean="0">
                <a:latin typeface="Georgia" pitchFamily="18" charset="0"/>
              </a:rPr>
              <a:t>В 1949 году  окончил Республиканскую двухгодичную партийную школу при Тат ОК ВКП(б</a:t>
            </a:r>
            <a:r>
              <a:rPr lang="ru-RU" sz="2400" dirty="0" smtClean="0">
                <a:latin typeface="Georgia" pitchFamily="18" charset="0"/>
              </a:rPr>
              <a:t>).</a:t>
            </a:r>
            <a:endParaRPr lang="ru-RU" sz="2000" dirty="0" smtClean="0">
              <a:latin typeface="Georgia" pitchFamily="18" charset="0"/>
            </a:endParaRPr>
          </a:p>
          <a:p>
            <a:pPr indent="92075" algn="just"/>
            <a:r>
              <a:rPr lang="ru-RU" sz="2000" dirty="0" smtClean="0">
                <a:latin typeface="Georgia" pitchFamily="18" charset="0"/>
              </a:rPr>
              <a:t>В 1950 поступил и окончил  Высшую партийную школу в г.Москва.</a:t>
            </a:r>
          </a:p>
          <a:p>
            <a:pPr indent="92075"/>
            <a:endParaRPr lang="ru-RU" sz="2000" dirty="0" smtClean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5338031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724129" y="260648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0488"/>
            <a:r>
              <a:rPr lang="ru-RU" sz="2000" b="1" dirty="0" smtClean="0">
                <a:latin typeface="Georgia" pitchFamily="18" charset="0"/>
              </a:rPr>
              <a:t>С 1960 года – учитель истории в школе №34(1) станции Агрыз. 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501008"/>
            <a:ext cx="5376862" cy="3068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51520" y="5229200"/>
            <a:ext cx="33478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Коллектив </a:t>
            </a:r>
            <a:r>
              <a:rPr lang="ru-RU" sz="2000" b="1" dirty="0" smtClean="0">
                <a:latin typeface="Georgia" pitchFamily="18" charset="0"/>
              </a:rPr>
              <a:t>учителей школы № 34.</a:t>
            </a:r>
            <a:endParaRPr lang="ru-RU" sz="2000" b="1" dirty="0" smtClean="0">
              <a:latin typeface="Georgia" pitchFamily="18" charset="0"/>
            </a:endParaRPr>
          </a:p>
          <a:p>
            <a:r>
              <a:rPr lang="ru-RU" sz="2000" b="1" dirty="0" smtClean="0">
                <a:latin typeface="Georgia" pitchFamily="18" charset="0"/>
              </a:rPr>
              <a:t>Первый справа - </a:t>
            </a:r>
            <a:r>
              <a:rPr lang="ru-RU" sz="2000" b="1" dirty="0" err="1" smtClean="0">
                <a:latin typeface="Georgia" pitchFamily="18" charset="0"/>
              </a:rPr>
              <a:t>Миннуллин</a:t>
            </a:r>
            <a:r>
              <a:rPr lang="ru-RU" sz="2000" b="1" dirty="0" smtClean="0">
                <a:latin typeface="Georgia" pitchFamily="18" charset="0"/>
              </a:rPr>
              <a:t> М.Ф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9218" name="Picture 2" descr="D:\загрузки\Lumii_20220331_1515157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4464496" cy="3091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0" name="Picture 4" descr="D:\загрузки\Lumii_20220331_1512285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149590"/>
            <a:ext cx="4981035" cy="3402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88024" y="188640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Слева направо: Директор школы №34 </a:t>
            </a:r>
            <a:r>
              <a:rPr lang="ru-RU" sz="2000" b="1" dirty="0" err="1" smtClean="0">
                <a:latin typeface="Georgia" pitchFamily="18" charset="0"/>
              </a:rPr>
              <a:t>Багманов</a:t>
            </a:r>
            <a:r>
              <a:rPr lang="ru-RU" sz="2000" b="1" dirty="0" smtClean="0">
                <a:latin typeface="Georgia" pitchFamily="18" charset="0"/>
              </a:rPr>
              <a:t> А.В., </a:t>
            </a:r>
            <a:r>
              <a:rPr lang="ru-RU" sz="2000" b="1" dirty="0" smtClean="0">
                <a:latin typeface="Georgia" pitchFamily="18" charset="0"/>
              </a:rPr>
              <a:t>учитель физики </a:t>
            </a:r>
            <a:r>
              <a:rPr lang="ru-RU" sz="2000" b="1" dirty="0" err="1" smtClean="0">
                <a:latin typeface="Georgia" pitchFamily="18" charset="0"/>
              </a:rPr>
              <a:t>Халиков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</a:rPr>
              <a:t>Ш.Р., </a:t>
            </a:r>
            <a:r>
              <a:rPr lang="ru-RU" sz="2000" b="1" dirty="0" smtClean="0">
                <a:latin typeface="Georgia" pitchFamily="18" charset="0"/>
              </a:rPr>
              <a:t>учитель истории </a:t>
            </a:r>
            <a:r>
              <a:rPr lang="ru-RU" sz="2000" b="1" dirty="0" err="1" smtClean="0">
                <a:latin typeface="Georgia" pitchFamily="18" charset="0"/>
              </a:rPr>
              <a:t>Миннуллин</a:t>
            </a:r>
            <a:r>
              <a:rPr lang="ru-RU" sz="2000" b="1" dirty="0" smtClean="0">
                <a:latin typeface="Georgia" pitchFamily="18" charset="0"/>
              </a:rPr>
              <a:t> М.Ф. </a:t>
            </a:r>
          </a:p>
          <a:p>
            <a:r>
              <a:rPr lang="ru-RU" sz="2000" b="1" dirty="0" smtClean="0">
                <a:latin typeface="Georgia" pitchFamily="18" charset="0"/>
              </a:rPr>
              <a:t>1962 год.  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5517232"/>
            <a:ext cx="3456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Учителя после демонстрации 1 мая 1962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56992"/>
            <a:ext cx="4613454" cy="3284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D:\загрузки\Lumii_20220331_151033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6672"/>
            <a:ext cx="510008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436096" y="332656"/>
            <a:ext cx="3439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Учителя школы № 34.</a:t>
            </a:r>
          </a:p>
          <a:p>
            <a:r>
              <a:rPr lang="ru-RU" sz="2000" b="1" dirty="0" smtClean="0">
                <a:latin typeface="Georgia" pitchFamily="18" charset="0"/>
              </a:rPr>
              <a:t>Второй слева </a:t>
            </a:r>
            <a:r>
              <a:rPr lang="ru-RU" sz="2000" b="1" dirty="0" err="1" smtClean="0">
                <a:latin typeface="Georgia" pitchFamily="18" charset="0"/>
              </a:rPr>
              <a:t>Миннуллин</a:t>
            </a:r>
            <a:r>
              <a:rPr lang="ru-RU" sz="2000" b="1" dirty="0" smtClean="0">
                <a:latin typeface="Georgia" pitchFamily="18" charset="0"/>
              </a:rPr>
              <a:t> М.Ф.</a:t>
            </a:r>
            <a:endParaRPr lang="ru-RU" sz="20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5229200"/>
            <a:ext cx="4176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Вечерняя сменная </a:t>
            </a:r>
            <a:endParaRPr lang="ru-RU" sz="2000" b="1" dirty="0" smtClean="0">
              <a:latin typeface="Georgia" pitchFamily="18" charset="0"/>
            </a:endParaRPr>
          </a:p>
          <a:p>
            <a:r>
              <a:rPr lang="ru-RU" sz="2000" b="1" dirty="0" smtClean="0">
                <a:latin typeface="Georgia" pitchFamily="18" charset="0"/>
              </a:rPr>
              <a:t>школа </a:t>
            </a:r>
            <a:r>
              <a:rPr lang="ru-RU" sz="2000" b="1" dirty="0" smtClean="0">
                <a:latin typeface="Georgia" pitchFamily="18" charset="0"/>
              </a:rPr>
              <a:t>№ 14.</a:t>
            </a:r>
          </a:p>
          <a:p>
            <a:r>
              <a:rPr lang="ru-RU" sz="2000" b="1" dirty="0" smtClean="0">
                <a:latin typeface="Georgia" pitchFamily="18" charset="0"/>
              </a:rPr>
              <a:t>Коллеги </a:t>
            </a:r>
            <a:r>
              <a:rPr lang="ru-RU" sz="2000" b="1" dirty="0" err="1" smtClean="0">
                <a:latin typeface="Georgia" pitchFamily="18" charset="0"/>
              </a:rPr>
              <a:t>Миннуллин</a:t>
            </a:r>
            <a:r>
              <a:rPr lang="ru-RU" sz="2000" b="1" dirty="0" smtClean="0">
                <a:latin typeface="Georgia" pitchFamily="18" charset="0"/>
              </a:rPr>
              <a:t> М.Ф., Фонарёва Р.Д.</a:t>
            </a:r>
            <a:endParaRPr lang="ru-RU" sz="2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260648"/>
            <a:ext cx="41216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Юбилей школы № 34. 1988 год</a:t>
            </a:r>
            <a:r>
              <a:rPr lang="ru-RU" sz="2000" b="1" dirty="0" smtClean="0">
                <a:latin typeface="Georgia" pitchFamily="18" charset="0"/>
              </a:rPr>
              <a:t>.</a:t>
            </a:r>
            <a:endParaRPr lang="ru-RU" sz="2000" b="1" dirty="0">
              <a:latin typeface="Georgia" pitchFamily="18" charset="0"/>
            </a:endParaRPr>
          </a:p>
        </p:txBody>
      </p:sp>
      <p:pic>
        <p:nvPicPr>
          <p:cNvPr id="1026" name="Picture 2" descr="D:\загрузки\Lumii_20220401_0908376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572000" cy="31993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3717032"/>
            <a:ext cx="82089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С 1974 по 1976 год преподавал экономику, географию, основу советского права, был заместителем по </a:t>
            </a:r>
            <a:r>
              <a:rPr lang="ru-RU" sz="2000" dirty="0" err="1" smtClean="0">
                <a:latin typeface="Georgia" pitchFamily="18" charset="0"/>
              </a:rPr>
              <a:t>учебно</a:t>
            </a:r>
            <a:r>
              <a:rPr lang="ru-RU" sz="2000" dirty="0" smtClean="0">
                <a:latin typeface="Georgia" pitchFamily="18" charset="0"/>
              </a:rPr>
              <a:t> – воспитательной работе в ГСПТУ – 27 Агрыз.</a:t>
            </a:r>
          </a:p>
          <a:p>
            <a:endParaRPr lang="ru-RU" sz="2000" dirty="0" smtClean="0">
              <a:latin typeface="Georgia" pitchFamily="18" charset="0"/>
            </a:endParaRPr>
          </a:p>
          <a:p>
            <a:r>
              <a:rPr lang="ru-RU" sz="2000" dirty="0" smtClean="0">
                <a:latin typeface="Georgia" pitchFamily="18" charset="0"/>
              </a:rPr>
              <a:t>В 1976 году вышел на пенсию.</a:t>
            </a:r>
          </a:p>
          <a:p>
            <a:endParaRPr lang="ru-RU" sz="2000" dirty="0" smtClean="0">
              <a:latin typeface="Georgia" pitchFamily="18" charset="0"/>
            </a:endParaRPr>
          </a:p>
          <a:p>
            <a:r>
              <a:rPr lang="ru-RU" sz="2000" b="1" i="1" dirty="0" smtClean="0">
                <a:latin typeface="Georgia" pitchFamily="18" charset="0"/>
              </a:rPr>
              <a:t>Педагогический стаж  около 15 лет.</a:t>
            </a:r>
            <a:endParaRPr lang="ru-RU" sz="20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60032" y="404664"/>
            <a:ext cx="381642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Georgia" pitchFamily="18" charset="0"/>
              </a:rPr>
              <a:t>Миннуллина</a:t>
            </a:r>
            <a:r>
              <a:rPr lang="ru-RU" sz="2000" b="1" dirty="0" smtClean="0">
                <a:latin typeface="Georgia" pitchFamily="18" charset="0"/>
              </a:rPr>
              <a:t>  </a:t>
            </a:r>
            <a:r>
              <a:rPr lang="ru-RU" sz="2000" b="1" dirty="0" err="1" smtClean="0">
                <a:latin typeface="Georgia" pitchFamily="18" charset="0"/>
              </a:rPr>
              <a:t>Лябиба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Файзрахмановна</a:t>
            </a:r>
            <a:endParaRPr lang="ru-RU" sz="2000" b="1" dirty="0" smtClean="0">
              <a:latin typeface="Georgia" pitchFamily="18" charset="0"/>
            </a:endParaRPr>
          </a:p>
          <a:p>
            <a:r>
              <a:rPr lang="ru-RU" dirty="0" smtClean="0">
                <a:latin typeface="Georgia" pitchFamily="18" charset="0"/>
              </a:rPr>
              <a:t>(дочь </a:t>
            </a:r>
            <a:r>
              <a:rPr lang="ru-RU" dirty="0" err="1" smtClean="0">
                <a:latin typeface="Georgia" pitchFamily="18" charset="0"/>
              </a:rPr>
              <a:t>Нагимы</a:t>
            </a:r>
            <a:r>
              <a:rPr lang="ru-RU" dirty="0" smtClean="0">
                <a:latin typeface="Georgia" pitchFamily="18" charset="0"/>
              </a:rPr>
              <a:t> и </a:t>
            </a:r>
            <a:r>
              <a:rPr lang="ru-RU" dirty="0" err="1" smtClean="0">
                <a:latin typeface="Georgia" pitchFamily="18" charset="0"/>
              </a:rPr>
              <a:t>Файзрахмана</a:t>
            </a:r>
            <a:r>
              <a:rPr lang="ru-RU" dirty="0" smtClean="0">
                <a:latin typeface="Georgia" pitchFamily="18" charset="0"/>
              </a:rPr>
              <a:t>, 1923-2021 </a:t>
            </a:r>
            <a:r>
              <a:rPr lang="ru-RU" dirty="0" smtClean="0">
                <a:latin typeface="Georgia" pitchFamily="18" charset="0"/>
              </a:rPr>
              <a:t>гг</a:t>
            </a:r>
            <a:r>
              <a:rPr lang="ru-RU" dirty="0" smtClean="0">
                <a:latin typeface="Georgia" pitchFamily="18" charset="0"/>
              </a:rPr>
              <a:t>..)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Р</a:t>
            </a:r>
            <a:r>
              <a:rPr lang="ru-RU" sz="2000" dirty="0" smtClean="0">
                <a:latin typeface="Georgia" pitchFamily="18" charset="0"/>
              </a:rPr>
              <a:t>одилась </a:t>
            </a:r>
            <a:r>
              <a:rPr lang="ru-RU" sz="2000" dirty="0" smtClean="0">
                <a:latin typeface="Georgia" pitchFamily="18" charset="0"/>
              </a:rPr>
              <a:t>в  д. </a:t>
            </a:r>
            <a:r>
              <a:rPr lang="ru-RU" sz="2000" dirty="0" err="1" smtClean="0">
                <a:latin typeface="Georgia" pitchFamily="18" charset="0"/>
              </a:rPr>
              <a:t>Картапа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Камско</a:t>
            </a:r>
            <a:r>
              <a:rPr lang="ru-RU" sz="2000" dirty="0" smtClean="0">
                <a:latin typeface="Georgia" pitchFamily="18" charset="0"/>
              </a:rPr>
              <a:t> – </a:t>
            </a:r>
            <a:r>
              <a:rPr lang="ru-RU" sz="2000" dirty="0" err="1" smtClean="0">
                <a:latin typeface="Georgia" pitchFamily="18" charset="0"/>
              </a:rPr>
              <a:t>Устьинского</a:t>
            </a:r>
            <a:r>
              <a:rPr lang="ru-RU" sz="2000" dirty="0" smtClean="0">
                <a:latin typeface="Georgia" pitchFamily="18" charset="0"/>
              </a:rPr>
              <a:t> района)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После окончания </a:t>
            </a:r>
            <a:r>
              <a:rPr lang="ru-RU" sz="2000" dirty="0" smtClean="0">
                <a:latin typeface="Georgia" pitchFamily="18" charset="0"/>
              </a:rPr>
              <a:t>школы в 1942 -1943 г. преподавала математику и физику в соседней деревне.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Дальнейшая её судьба связана с медициной. </a:t>
            </a:r>
            <a:endParaRPr lang="ru-RU" sz="2000" dirty="0" smtClean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5805264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Georgia" pitchFamily="18" charset="0"/>
              </a:rPr>
              <a:t>Педагогический стаж 1 год.</a:t>
            </a:r>
            <a:endParaRPr lang="ru-RU" sz="2000" b="1" i="1" dirty="0">
              <a:latin typeface="Georgia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3816424" cy="5435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312368" cy="396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779912" y="260648"/>
            <a:ext cx="504056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Валеева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Эльвира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Мансуровна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(дочь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Миннуллина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М.Ф. 1956 г.р.), родилась в г. Агрыз. </a:t>
            </a:r>
          </a:p>
          <a:p>
            <a:pPr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Начала педагогическую деятельность в 1975 году в детском отделении ж.д.больницы воспитателем –педагогом. Тогда же поступила в Сарапульское педучилище на дошкольное отделение заочно. </a:t>
            </a:r>
          </a:p>
          <a:p>
            <a:pPr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 1978 году перешла в детсад СМП-184, проработала воспитателем до 1985 года.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5229200"/>
            <a:ext cx="3024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0488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 1989 года по 1998 г. работала в ж.д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90488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детском саду </a:t>
            </a:r>
            <a:r>
              <a:rPr lang="en-US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120 воспитателем. </a:t>
            </a:r>
            <a:endParaRPr lang="ru-RU" sz="2000" dirty="0" smtClean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933056"/>
            <a:ext cx="5547670" cy="264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5085184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0488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 2002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года – педагог дополнительного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образования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ЦВР </a:t>
            </a:r>
            <a:endParaRPr lang="ru-RU" sz="2000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lvl="0" indent="90488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до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выхода на пенсию по старости в 2011 </a:t>
            </a: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г.</a:t>
            </a:r>
            <a:endParaRPr lang="ru-RU" sz="2000" dirty="0" smtClean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88640"/>
            <a:ext cx="6624736" cy="4758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95536" y="5949280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0488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В 2005 году окончила КСЮИ по специальности педагог-психолог. </a:t>
            </a:r>
            <a:endParaRPr lang="ru-RU" sz="2000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208308" cy="47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4067944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90488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С 2012 года по 2020 год </a:t>
            </a:r>
            <a:r>
              <a:rPr lang="ru-RU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педагог </a:t>
            </a:r>
            <a:r>
              <a:rPr lang="ru-RU" dirty="0" err="1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дополннителного</a:t>
            </a:r>
            <a:r>
              <a:rPr lang="ru-RU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образования в ДШИ. </a:t>
            </a:r>
            <a:endParaRPr lang="ru-RU" dirty="0" smtClean="0">
              <a:latin typeface="Georgia" pitchFamily="18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412776"/>
            <a:ext cx="4812966" cy="36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11560" y="6093296"/>
            <a:ext cx="44807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Педагогический стаж 36 лет.</a:t>
            </a:r>
            <a:endParaRPr lang="ru-RU" sz="2000" b="1" i="1" dirty="0" smtClean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5085184"/>
            <a:ext cx="3031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Во время занятий по ДПИ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 в ДШИ. 2013 год.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67944" y="5085184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Мастер класс по </a:t>
            </a:r>
            <a:r>
              <a:rPr lang="ru-RU" dirty="0" err="1" smtClean="0">
                <a:latin typeface="Georgia" pitchFamily="18" charset="0"/>
              </a:rPr>
              <a:t>декупажу</a:t>
            </a:r>
            <a:r>
              <a:rPr lang="ru-RU" dirty="0" smtClean="0">
                <a:latin typeface="Georgia" pitchFamily="18" charset="0"/>
              </a:rPr>
              <a:t> для педагогов и детей. 2016 год.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 l="4262" r="4101" b="6153"/>
          <a:stretch>
            <a:fillRect/>
          </a:stretch>
        </p:blipFill>
        <p:spPr bwMode="auto">
          <a:xfrm>
            <a:off x="467544" y="332656"/>
            <a:ext cx="3096344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923928" y="620688"/>
            <a:ext cx="482453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Кочергина Роза </a:t>
            </a:r>
            <a:r>
              <a:rPr lang="ru-RU" sz="2000" b="1" dirty="0" err="1" smtClean="0">
                <a:latin typeface="Georgia" pitchFamily="18" charset="0"/>
              </a:rPr>
              <a:t>Ясавеевна</a:t>
            </a:r>
            <a:endParaRPr lang="ru-RU" sz="2000" b="1" dirty="0" smtClean="0">
              <a:latin typeface="Georgia" pitchFamily="18" charset="0"/>
            </a:endParaRPr>
          </a:p>
          <a:p>
            <a:pPr algn="ctr"/>
            <a:r>
              <a:rPr lang="ru-RU" sz="2000" dirty="0" smtClean="0">
                <a:latin typeface="Georgia" pitchFamily="18" charset="0"/>
              </a:rPr>
              <a:t>(дочь </a:t>
            </a:r>
            <a:r>
              <a:rPr lang="ru-RU" sz="2000" dirty="0" err="1" smtClean="0">
                <a:latin typeface="Georgia" pitchFamily="18" charset="0"/>
              </a:rPr>
              <a:t>Миннуллиной</a:t>
            </a:r>
            <a:r>
              <a:rPr lang="ru-RU" sz="2000" dirty="0" smtClean="0">
                <a:latin typeface="Georgia" pitchFamily="18" charset="0"/>
              </a:rPr>
              <a:t> Л.Ф.)</a:t>
            </a:r>
          </a:p>
          <a:p>
            <a:r>
              <a:rPr lang="ru-RU" sz="2000" dirty="0" smtClean="0">
                <a:latin typeface="Georgia" pitchFamily="18" charset="0"/>
              </a:rPr>
              <a:t>Родилась 1950 году в с. </a:t>
            </a:r>
            <a:r>
              <a:rPr lang="ru-RU" sz="2000" dirty="0" err="1" smtClean="0">
                <a:latin typeface="Georgia" pitchFamily="18" charset="0"/>
              </a:rPr>
              <a:t>Ныртинский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Таканышского</a:t>
            </a:r>
            <a:r>
              <a:rPr lang="ru-RU" sz="2000" dirty="0" smtClean="0">
                <a:latin typeface="Georgia" pitchFamily="18" charset="0"/>
              </a:rPr>
              <a:t>  (</a:t>
            </a:r>
            <a:r>
              <a:rPr lang="ru-RU" sz="2000" dirty="0" err="1" smtClean="0">
                <a:latin typeface="Georgia" pitchFamily="18" charset="0"/>
              </a:rPr>
              <a:t>Кукморский</a:t>
            </a:r>
            <a:r>
              <a:rPr lang="ru-RU" sz="2000" dirty="0" smtClean="0">
                <a:latin typeface="Georgia" pitchFamily="18" charset="0"/>
              </a:rPr>
              <a:t>)района.</a:t>
            </a:r>
          </a:p>
          <a:p>
            <a:pPr indent="179388"/>
            <a:r>
              <a:rPr lang="ru-RU" sz="2000" dirty="0" smtClean="0">
                <a:latin typeface="Georgia" pitchFamily="18" charset="0"/>
              </a:rPr>
              <a:t>В 1968 году – учитель немецкого зыка в д. </a:t>
            </a:r>
            <a:r>
              <a:rPr lang="ru-RU" sz="2000" dirty="0" err="1" smtClean="0">
                <a:latin typeface="Georgia" pitchFamily="18" charset="0"/>
              </a:rPr>
              <a:t>Шадчи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Мамадышского</a:t>
            </a:r>
            <a:r>
              <a:rPr lang="ru-RU" sz="2000" dirty="0" smtClean="0">
                <a:latin typeface="Georgia" pitchFamily="18" charset="0"/>
              </a:rPr>
              <a:t> района.</a:t>
            </a:r>
          </a:p>
          <a:p>
            <a:pPr indent="179388"/>
            <a:r>
              <a:rPr lang="ru-RU" sz="2000" dirty="0" smtClean="0">
                <a:latin typeface="Georgia" pitchFamily="18" charset="0"/>
              </a:rPr>
              <a:t>В 1969-1970 гг.. – учитель немецкого языка в совхозе </a:t>
            </a:r>
            <a:r>
              <a:rPr lang="ru-RU" sz="2000" dirty="0" err="1" smtClean="0">
                <a:latin typeface="Georgia" pitchFamily="18" charset="0"/>
              </a:rPr>
              <a:t>Тюрнясевский</a:t>
            </a:r>
            <a:r>
              <a:rPr lang="ru-RU" sz="2000" dirty="0" smtClean="0">
                <a:latin typeface="Georgia" pitchFamily="18" charset="0"/>
              </a:rPr>
              <a:t> Октябрьского района.</a:t>
            </a:r>
          </a:p>
          <a:p>
            <a:pPr indent="179388"/>
            <a:r>
              <a:rPr lang="ru-RU" sz="2000" dirty="0" smtClean="0">
                <a:latin typeface="Georgia" pitchFamily="18" charset="0"/>
              </a:rPr>
              <a:t>После окончания ЕГПИ (факультет иностранных языков) в 1976 г. в с. </a:t>
            </a:r>
            <a:r>
              <a:rPr lang="ru-RU" sz="2000" dirty="0" err="1" smtClean="0">
                <a:latin typeface="Georgia" pitchFamily="18" charset="0"/>
              </a:rPr>
              <a:t>Кляуши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Мамадышского</a:t>
            </a:r>
            <a:r>
              <a:rPr lang="ru-RU" sz="2000" dirty="0" smtClean="0">
                <a:latin typeface="Georgia" pitchFamily="18" charset="0"/>
              </a:rPr>
              <a:t> района – учитель немецкого и английского языков.</a:t>
            </a:r>
          </a:p>
          <a:p>
            <a:pPr indent="179388"/>
            <a:endParaRPr lang="ru-RU" sz="2000" dirty="0" smtClean="0">
              <a:latin typeface="Georgia" pitchFamily="18" charset="0"/>
            </a:endParaRPr>
          </a:p>
          <a:p>
            <a:endParaRPr lang="ru-RU" sz="20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593728863_34-p-foni-na-temu-19go-veka-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71600" y="0"/>
            <a:ext cx="7576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663300"/>
                </a:solidFill>
                <a:latin typeface="Georgia" pitchFamily="18" charset="0"/>
              </a:rPr>
              <a:t>Педагогическое древо</a:t>
            </a:r>
            <a:endParaRPr lang="ru-RU" sz="4800" b="1" i="1" dirty="0">
              <a:solidFill>
                <a:srgbClr val="66330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13" y="836712"/>
            <a:ext cx="8736687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Муса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                                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  </a:t>
            </a:r>
            <a:r>
              <a:rPr lang="en-US" sz="2400" b="1" i="1" dirty="0" smtClean="0">
                <a:solidFill>
                  <a:srgbClr val="C00000"/>
                </a:solidFill>
                <a:latin typeface="Georgia" pitchFamily="18" charset="0"/>
              </a:rPr>
              <a:t>I </a:t>
            </a:r>
            <a:r>
              <a:rPr lang="ru-RU" sz="2400" b="1" i="1" dirty="0" err="1" smtClean="0">
                <a:solidFill>
                  <a:srgbClr val="C00000"/>
                </a:solidFill>
                <a:latin typeface="Georgia" pitchFamily="18" charset="0"/>
              </a:rPr>
              <a:t>поколениие</a:t>
            </a:r>
            <a:endParaRPr lang="ru-RU" sz="2400" b="1" i="1" dirty="0" smtClean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Саидбаттал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  </a:t>
            </a:r>
            <a:r>
              <a:rPr lang="en-US" sz="2400" b="1" i="1" dirty="0" smtClean="0">
                <a:solidFill>
                  <a:srgbClr val="C00000"/>
                </a:solidFill>
                <a:latin typeface="Georgia" pitchFamily="18" charset="0"/>
              </a:rPr>
              <a:t>II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поколение</a:t>
            </a: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сын </a:t>
            </a:r>
            <a:r>
              <a:rPr lang="ru-RU" b="1" i="1" dirty="0" err="1" smtClean="0">
                <a:solidFill>
                  <a:srgbClr val="663300"/>
                </a:solidFill>
                <a:latin typeface="Georgia" pitchFamily="18" charset="0"/>
              </a:rPr>
              <a:t>Мусы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(середина 1800 годов)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Мусина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Сагда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Габделнасертдиновна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(жена </a:t>
            </a:r>
            <a:r>
              <a:rPr lang="ru-RU" b="1" i="1" dirty="0" err="1">
                <a:solidFill>
                  <a:srgbClr val="663300"/>
                </a:solidFill>
                <a:latin typeface="Georgia" pitchFamily="18" charset="0"/>
              </a:rPr>
              <a:t>С</a:t>
            </a:r>
            <a:r>
              <a:rPr lang="ru-RU" b="1" i="1" dirty="0" err="1" smtClean="0">
                <a:solidFill>
                  <a:srgbClr val="663300"/>
                </a:solidFill>
                <a:latin typeface="Georgia" pitchFamily="18" charset="0"/>
              </a:rPr>
              <a:t>аидбаттала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)</a:t>
            </a:r>
            <a:endParaRPr lang="ru-RU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Мусина (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Миннуллина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    </a:t>
            </a:r>
            <a:r>
              <a:rPr lang="en-US" sz="2400" b="1" i="1" dirty="0" smtClean="0">
                <a:solidFill>
                  <a:srgbClr val="C00000"/>
                </a:solidFill>
                <a:latin typeface="Georgia" pitchFamily="18" charset="0"/>
              </a:rPr>
              <a:t>III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поколение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Нагима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Саидбатталовна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(1900 – 1973 гг..)</a:t>
            </a: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Миннуллин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Файзрахман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Миннуллович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(муж </a:t>
            </a:r>
            <a:r>
              <a:rPr lang="ru-RU" b="1" i="1" dirty="0" err="1" smtClean="0">
                <a:solidFill>
                  <a:srgbClr val="663300"/>
                </a:solidFill>
                <a:latin typeface="Georgia" pitchFamily="18" charset="0"/>
              </a:rPr>
              <a:t>Нагимы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)(1893 – 1986гг..)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Ибрагим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Саидбатталович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Габдрахман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Саидбатталович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              </a:t>
            </a:r>
          </a:p>
          <a:p>
            <a:endParaRPr lang="ru-RU" b="1" i="1" dirty="0">
              <a:solidFill>
                <a:srgbClr val="663300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919008"/>
            <a:ext cx="84249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Кариб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Габдрахманович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         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en-US" sz="2400" b="1" i="1" dirty="0" smtClean="0">
                <a:solidFill>
                  <a:srgbClr val="C80000"/>
                </a:solidFill>
                <a:latin typeface="Georgia" pitchFamily="18" charset="0"/>
              </a:rPr>
              <a:t>IV </a:t>
            </a:r>
            <a:r>
              <a:rPr lang="ru-RU" sz="2400" b="1" i="1" dirty="0" smtClean="0">
                <a:solidFill>
                  <a:srgbClr val="C80000"/>
                </a:solidFill>
                <a:latin typeface="Georgia" pitchFamily="18" charset="0"/>
              </a:rPr>
              <a:t>поколение</a:t>
            </a:r>
          </a:p>
          <a:p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(1919 год рождения)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Рашит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Габдрахманович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(1921 - ?)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Мусин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Мунир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Ибрагимович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(1919 – 1990 гг..)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4149080"/>
            <a:ext cx="35283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Georgia" pitchFamily="18" charset="0"/>
              </a:rPr>
              <a:t>В 2000-2012 гг. – 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учитель в школах </a:t>
            </a:r>
          </a:p>
          <a:p>
            <a:pPr algn="ctr"/>
            <a:r>
              <a:rPr lang="ru-RU" sz="2000" dirty="0" err="1" smtClean="0">
                <a:latin typeface="Georgia" pitchFamily="18" charset="0"/>
              </a:rPr>
              <a:t>д.Шадчи</a:t>
            </a:r>
            <a:r>
              <a:rPr lang="ru-RU" sz="2000" dirty="0" smtClean="0">
                <a:latin typeface="Georgia" pitchFamily="18" charset="0"/>
              </a:rPr>
              <a:t> и д. </a:t>
            </a:r>
            <a:r>
              <a:rPr lang="ru-RU" sz="2000" dirty="0" err="1" smtClean="0">
                <a:latin typeface="Georgia" pitchFamily="18" charset="0"/>
              </a:rPr>
              <a:t>Юкачи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Мамадышского</a:t>
            </a:r>
            <a:r>
              <a:rPr lang="ru-RU" sz="2000" dirty="0" smtClean="0">
                <a:latin typeface="Georgia" pitchFamily="18" charset="0"/>
              </a:rPr>
              <a:t> района.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476672"/>
            <a:ext cx="36724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Georgia" pitchFamily="18" charset="0"/>
              </a:rPr>
              <a:t>В 1978 -1984 гг. преподаёт в с. </a:t>
            </a:r>
            <a:r>
              <a:rPr lang="ru-RU" sz="2000" dirty="0" err="1" smtClean="0">
                <a:latin typeface="Georgia" pitchFamily="18" charset="0"/>
              </a:rPr>
              <a:t>Парское</a:t>
            </a:r>
            <a:r>
              <a:rPr lang="ru-RU" sz="2000" dirty="0" smtClean="0">
                <a:latin typeface="Georgia" pitchFamily="18" charset="0"/>
              </a:rPr>
              <a:t> Родниковского района Ивановской области.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В 1984-2000 гг. – Нижнекамская школа № 19.</a:t>
            </a:r>
            <a:endParaRPr lang="ru-RU" sz="2000" dirty="0" smtClean="0">
              <a:latin typeface="Georgia" pitchFamily="18" charset="0"/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4952745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636912"/>
            <a:ext cx="4815086" cy="341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23528" y="6093296"/>
            <a:ext cx="44807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Georgia" pitchFamily="18" charset="0"/>
              </a:rPr>
              <a:t>Педагогический стаж 36 лет.</a:t>
            </a:r>
            <a:endParaRPr lang="ru-RU" sz="20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29698" name="Picture 2" descr="D:\фото видео\_MG_2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3240360" cy="413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139952" y="404664"/>
            <a:ext cx="43492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err="1" smtClean="0">
                <a:latin typeface="Georgia" pitchFamily="18" charset="0"/>
              </a:rPr>
              <a:t>Фарбаева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Эвелина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Рамилевна</a:t>
            </a:r>
            <a:endParaRPr lang="ru-RU" sz="2000" b="1" dirty="0" smtClean="0">
              <a:latin typeface="Georgia" pitchFamily="18" charset="0"/>
            </a:endParaRPr>
          </a:p>
          <a:p>
            <a:pPr algn="ctr"/>
            <a:r>
              <a:rPr lang="ru-RU" sz="2000" dirty="0" smtClean="0">
                <a:latin typeface="Georgia" pitchFamily="18" charset="0"/>
              </a:rPr>
              <a:t>(дочь </a:t>
            </a:r>
            <a:r>
              <a:rPr lang="ru-RU" sz="2000" dirty="0" err="1" smtClean="0">
                <a:latin typeface="Georgia" pitchFamily="18" charset="0"/>
              </a:rPr>
              <a:t>Валеевой</a:t>
            </a:r>
            <a:r>
              <a:rPr lang="ru-RU" sz="2000" dirty="0" smtClean="0">
                <a:latin typeface="Georgia" pitchFamily="18" charset="0"/>
              </a:rPr>
              <a:t> Э.М., 1976 г.р.),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р</a:t>
            </a:r>
            <a:r>
              <a:rPr lang="ru-RU" sz="2000" dirty="0" smtClean="0">
                <a:latin typeface="Georgia" pitchFamily="18" charset="0"/>
              </a:rPr>
              <a:t>одилась в г. Агрыз.</a:t>
            </a:r>
            <a:endParaRPr lang="ru-RU" sz="2000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1412776"/>
            <a:ext cx="49685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Georgia" pitchFamily="18" charset="0"/>
              </a:rPr>
              <a:t>Начала педагогическую деятельность после окончания </a:t>
            </a:r>
            <a:r>
              <a:rPr lang="ru-RU" sz="2000" dirty="0" err="1" smtClean="0">
                <a:latin typeface="Georgia" pitchFamily="18" charset="0"/>
              </a:rPr>
              <a:t>Сарапулского</a:t>
            </a:r>
            <a:r>
              <a:rPr lang="ru-RU" sz="2000" dirty="0" smtClean="0">
                <a:latin typeface="Georgia" pitchFamily="18" charset="0"/>
              </a:rPr>
              <a:t> педагогического колледжа по специальности «Дошкольное </a:t>
            </a:r>
            <a:r>
              <a:rPr lang="ru-RU" sz="2000" dirty="0" smtClean="0">
                <a:latin typeface="Georgia" pitchFamily="18" charset="0"/>
              </a:rPr>
              <a:t>воспитание</a:t>
            </a:r>
            <a:r>
              <a:rPr lang="ru-RU" sz="2000" dirty="0" smtClean="0">
                <a:latin typeface="Georgia" pitchFamily="18" charset="0"/>
              </a:rPr>
              <a:t>», «Руководитель изобразительной деятельности в ДУ». </a:t>
            </a:r>
          </a:p>
          <a:p>
            <a:pPr indent="90488" algn="just"/>
            <a:r>
              <a:rPr lang="ru-RU" sz="2000" dirty="0" smtClean="0">
                <a:latin typeface="Georgia" pitchFamily="18" charset="0"/>
              </a:rPr>
              <a:t>С</a:t>
            </a:r>
            <a:r>
              <a:rPr lang="ru-RU" sz="2000" dirty="0" smtClean="0">
                <a:latin typeface="Georgia" pitchFamily="18" charset="0"/>
              </a:rPr>
              <a:t> 1996 по 2001 год педагог дополнительного образования в Центре внешкольной работы. 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293096"/>
            <a:ext cx="4067944" cy="2358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79513" y="6093296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ЦВР.  Кружок «Рукодельница», 1999 г.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404664"/>
            <a:ext cx="8496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С 2001 по 2009 год – учитель технологии и ИЗО в СОШ № 2 г. Агрыз. 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30725" name="Picture 5" descr="D:\загрузки\Lumii_20220401_1118022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980728"/>
            <a:ext cx="7524328" cy="3916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99592" y="5085184"/>
            <a:ext cx="7416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Юбилей школы № 2(74). 2004 год.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Третий ряд справа седьмая – </a:t>
            </a:r>
            <a:r>
              <a:rPr lang="ru-RU" b="1" dirty="0" err="1" smtClean="0">
                <a:latin typeface="Georgia" pitchFamily="18" charset="0"/>
              </a:rPr>
              <a:t>Фарбаева</a:t>
            </a:r>
            <a:r>
              <a:rPr lang="ru-RU" b="1" dirty="0" smtClean="0">
                <a:latin typeface="Georgia" pitchFamily="18" charset="0"/>
              </a:rPr>
              <a:t> Э.Р.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5805264"/>
            <a:ext cx="85747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В 2004 году окончила КСЮИ по специальности «Педагог - психолог».</a:t>
            </a:r>
            <a:endParaRPr lang="ru-RU" sz="20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31746" name="Picture 2" descr="D:\загрузки\Lumii_20220401_1120028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4819320" cy="3312368"/>
          </a:xfrm>
          <a:prstGeom prst="rect">
            <a:avLst/>
          </a:prstGeom>
          <a:noFill/>
        </p:spPr>
      </p:pic>
      <p:pic>
        <p:nvPicPr>
          <p:cNvPr id="31747" name="Picture 3" descr="D:\загрузки\Lumii_20220401_1121516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56992"/>
            <a:ext cx="4427984" cy="32063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70466" y="332656"/>
            <a:ext cx="3377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Первый день классного руководства.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1 сентября 2004года.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6093296"/>
            <a:ext cx="3501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После конкурса . 2008 год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11560" y="404664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/>
            <a:r>
              <a:rPr lang="ru-RU" sz="2000" dirty="0" smtClean="0">
                <a:latin typeface="Georgia" pitchFamily="18" charset="0"/>
              </a:rPr>
              <a:t>С 2009 по 2021 год воспитатель по </a:t>
            </a:r>
            <a:r>
              <a:rPr lang="ru-RU" sz="2000" dirty="0" err="1" smtClean="0">
                <a:latin typeface="Georgia" pitchFamily="18" charset="0"/>
              </a:rPr>
              <a:t>изодетельности</a:t>
            </a:r>
            <a:r>
              <a:rPr lang="ru-RU" sz="2000" dirty="0" smtClean="0">
                <a:latin typeface="Georgia" pitchFamily="18" charset="0"/>
              </a:rPr>
              <a:t> в МБДОУ «Детский сад № 6 г. Агрыз»</a:t>
            </a:r>
            <a:endParaRPr lang="ru-RU" sz="2000" dirty="0">
              <a:latin typeface="Georgia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 b="5007"/>
          <a:stretch>
            <a:fillRect/>
          </a:stretch>
        </p:blipFill>
        <p:spPr bwMode="auto">
          <a:xfrm>
            <a:off x="755576" y="1268760"/>
            <a:ext cx="7731224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71600" y="5445224"/>
            <a:ext cx="7330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Юбилей здания Детского сада № 6. Март 2015 года.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Пятая слева </a:t>
            </a:r>
            <a:r>
              <a:rPr lang="ru-RU" b="1" dirty="0" err="1" smtClean="0">
                <a:latin typeface="Georgia" pitchFamily="18" charset="0"/>
              </a:rPr>
              <a:t>Фараева</a:t>
            </a:r>
            <a:r>
              <a:rPr lang="ru-RU" b="1" dirty="0" smtClean="0">
                <a:latin typeface="Georgia" pitchFamily="18" charset="0"/>
              </a:rPr>
              <a:t> Э.Р., четвёртая справа </a:t>
            </a:r>
            <a:r>
              <a:rPr lang="ru-RU" b="1" dirty="0" err="1" smtClean="0">
                <a:latin typeface="Georgia" pitchFamily="18" charset="0"/>
              </a:rPr>
              <a:t>Валеева</a:t>
            </a:r>
            <a:r>
              <a:rPr lang="ru-RU" b="1" dirty="0" smtClean="0">
                <a:latin typeface="Georgia" pitchFamily="18" charset="0"/>
              </a:rPr>
              <a:t> Э.М.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332656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Изобразительная </a:t>
            </a:r>
            <a:r>
              <a:rPr lang="ru-RU" b="1" dirty="0" smtClean="0">
                <a:latin typeface="Georgia" pitchFamily="18" charset="0"/>
              </a:rPr>
              <a:t>деятельность с детьми подготовительной </a:t>
            </a:r>
            <a:r>
              <a:rPr lang="ru-RU" b="1" dirty="0" smtClean="0">
                <a:latin typeface="Georgia" pitchFamily="18" charset="0"/>
              </a:rPr>
              <a:t>группы</a:t>
            </a:r>
            <a:endParaRPr lang="ru-RU" dirty="0" smtClean="0">
              <a:latin typeface="Georgia" pitchFamily="18" charset="0"/>
            </a:endParaRPr>
          </a:p>
          <a:p>
            <a:r>
              <a:rPr lang="ru-RU" dirty="0" smtClean="0">
                <a:latin typeface="Georgia" pitchFamily="18" charset="0"/>
              </a:rPr>
              <a:t>  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0964" name="Picture 4" descr="https://sun9-28.userapi.com/impg/fdv82NJWciF-emoWzidk9ZRgp26Bmjrtmn-MNQ/QDJ_91xyxoI.jpg?size=1280x960&amp;quality=96&amp;sign=74f37f603f02d024ed39c3192b5995db&amp;type=album"/>
          <p:cNvPicPr>
            <a:picLocks noChangeAspect="1" noChangeArrowheads="1"/>
          </p:cNvPicPr>
          <p:nvPr/>
        </p:nvPicPr>
        <p:blipFill>
          <a:blip r:embed="rId3" cstate="print"/>
          <a:srcRect t="20725"/>
          <a:stretch>
            <a:fillRect/>
          </a:stretch>
        </p:blipFill>
        <p:spPr bwMode="auto">
          <a:xfrm>
            <a:off x="4139952" y="2204864"/>
            <a:ext cx="4632514" cy="2754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51520" y="4581128"/>
            <a:ext cx="3914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Педагогический совет. 2021 г.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0962" name="Picture 2" descr="https://sun9-14.userapi.com/impg/n9qGRmXj3cHidIPelBBiN0PColCzICTjK7RH4Q/dMy5edHm3S8.jpg?size=1152x864&amp;quality=96&amp;sign=129309175ec0c2d25934d21b94d62b9b&amp;type=album"/>
          <p:cNvPicPr>
            <a:picLocks noChangeAspect="1" noChangeArrowheads="1"/>
          </p:cNvPicPr>
          <p:nvPr/>
        </p:nvPicPr>
        <p:blipFill>
          <a:blip r:embed="rId4" cstate="print"/>
          <a:srcRect r="10938"/>
          <a:stretch>
            <a:fillRect/>
          </a:stretch>
        </p:blipFill>
        <p:spPr bwMode="auto">
          <a:xfrm>
            <a:off x="323528" y="332656"/>
            <a:ext cx="4104455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39552" y="5949280"/>
            <a:ext cx="4467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Georgia" pitchFamily="18" charset="0"/>
              </a:rPr>
              <a:t>Педагогический стаж 25 лет.</a:t>
            </a:r>
            <a:endParaRPr lang="ru-RU" sz="20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37890" name="Picture 2" descr="https://sun9-46.userapi.com/impf/c305712/v305712821/460d/nLnS8dHo4eo.jpg?size=720x1080&amp;quality=96&amp;sign=194f3e2672fe3dc31dd286f0749bc2e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5"/>
            <a:ext cx="3312368" cy="4968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3995936" y="332656"/>
            <a:ext cx="475252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Новотрясова</a:t>
            </a:r>
            <a:r>
              <a:rPr lang="ru-RU" sz="20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Лиляна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Рамилевна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R="0" lvl="0" indent="904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(дочь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Валеевой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Э.М. – 1980 г.р.)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родилась в г. Агрыз. </a:t>
            </a:r>
          </a:p>
          <a:p>
            <a:pPr marR="0" lvl="0" indent="904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После окончания школы в 1997 году поступила в ЕГПИ, окончила в 2003 году и начала работать учителем физики и информатики в лицее «Калкан» в г. Н.Челны.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3202721"/>
            <a:ext cx="3139876" cy="3363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15616" y="5877272"/>
            <a:ext cx="4184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С курсантками лицея «Калкан».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г. Н.Челны 2003 год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5" name="Picture 4" descr="D:\загрузки\Лицей №81 Калкан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32656"/>
            <a:ext cx="7416824" cy="496408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6165304"/>
            <a:ext cx="41681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Педагогический стаж 1 год.</a:t>
            </a:r>
            <a:endParaRPr lang="ru-RU" sz="2000" b="1" i="1" dirty="0" smtClean="0">
              <a:latin typeface="Georgia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1640" y="5301208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Georgia" pitchFamily="18" charset="0"/>
              </a:rPr>
              <a:t>Классный руководитель . Г. Н.Челны. 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Лицей «Калкан». 1 сентября 2003 года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358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3818735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4572000" y="456928"/>
            <a:ext cx="432048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Валеева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Алина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Рамисовна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(сноха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Валеевой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Э.М.),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родилась в 1990 в г. Агрыз.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Высшее образование - УДГУ.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Педагог-организатор,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методист в Доме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детского творчества г. Агрыз.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0983" y="6165304"/>
            <a:ext cx="43733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Педагогический стаж 4</a:t>
            </a:r>
            <a:r>
              <a:rPr lang="ru-RU" sz="20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года.</a:t>
            </a:r>
            <a:endParaRPr lang="ru-RU" sz="2000" b="1" i="1" dirty="0" smtClean="0"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pic>
        <p:nvPicPr>
          <p:cNvPr id="7" name="Picture 2" descr="D:\фото видео\_MG_29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4581128"/>
            <a:ext cx="1584176" cy="202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D:\загрузки\Lumii_20220331_130012972.jpg"/>
          <p:cNvPicPr>
            <a:picLocks noChangeAspect="1" noChangeArrowheads="1"/>
          </p:cNvPicPr>
          <p:nvPr/>
        </p:nvPicPr>
        <p:blipFill>
          <a:blip r:embed="rId4" cstate="print"/>
          <a:srcRect t="3491"/>
          <a:stretch>
            <a:fillRect/>
          </a:stretch>
        </p:blipFill>
        <p:spPr bwMode="auto">
          <a:xfrm rot="20944254">
            <a:off x="3059832" y="332656"/>
            <a:ext cx="1368152" cy="1990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D:\загрузки\Lumii_20220331_125724069.jpg"/>
          <p:cNvPicPr>
            <a:picLocks noChangeAspect="1" noChangeArrowheads="1"/>
          </p:cNvPicPr>
          <p:nvPr/>
        </p:nvPicPr>
        <p:blipFill>
          <a:blip r:embed="rId5" cstate="print"/>
          <a:srcRect t="6705"/>
          <a:stretch>
            <a:fillRect/>
          </a:stretch>
        </p:blipFill>
        <p:spPr bwMode="auto">
          <a:xfrm rot="743560">
            <a:off x="4788024" y="332656"/>
            <a:ext cx="1368152" cy="2003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62100">
            <a:off x="1691680" y="1484784"/>
            <a:ext cx="1389605" cy="1979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D:\миннуллин мансур\minnullin-mansur-faizrahmanovich040518222402-itog7 (2).jpg"/>
          <p:cNvPicPr>
            <a:picLocks noChangeAspect="1" noChangeArrowheads="1"/>
          </p:cNvPicPr>
          <p:nvPr/>
        </p:nvPicPr>
        <p:blipFill>
          <a:blip r:embed="rId7" cstate="print"/>
          <a:srcRect l="14286" t="3367" r="9524" b="25921"/>
          <a:stretch>
            <a:fillRect/>
          </a:stretch>
        </p:blipFill>
        <p:spPr bwMode="auto">
          <a:xfrm rot="708032">
            <a:off x="6228184" y="1484784"/>
            <a:ext cx="1495023" cy="1962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07117">
            <a:off x="7092280" y="2852936"/>
            <a:ext cx="1624721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 l="4262" r="4101" b="6153"/>
          <a:stretch>
            <a:fillRect/>
          </a:stretch>
        </p:blipFill>
        <p:spPr bwMode="auto">
          <a:xfrm rot="20706831">
            <a:off x="539552" y="2924944"/>
            <a:ext cx="1418912" cy="2012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D:\загрузки\Lumii_20220401_12125027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1628800"/>
            <a:ext cx="1440160" cy="199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sun9-46.userapi.com/impf/c305712/v305712821/460d/nLnS8dHo4eo.jpg?size=720x1080&amp;quality=96&amp;sign=194f3e2672fe3dc31dd286f0749bc2e3&amp;type=album"/>
          <p:cNvPicPr>
            <a:picLocks noChangeAspect="1" noChangeArrowheads="1"/>
          </p:cNvPicPr>
          <p:nvPr/>
        </p:nvPicPr>
        <p:blipFill>
          <a:blip r:embed="rId11" cstate="print"/>
          <a:srcRect t="10526" b="8772"/>
          <a:stretch>
            <a:fillRect/>
          </a:stretch>
        </p:blipFill>
        <p:spPr bwMode="auto">
          <a:xfrm>
            <a:off x="1547664" y="4653136"/>
            <a:ext cx="1584176" cy="1917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5724128" y="4581128"/>
            <a:ext cx="1584176" cy="196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2555776" y="3645024"/>
            <a:ext cx="40318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Педагогический стаж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династии более 170 лет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81" y="0"/>
            <a:ext cx="910841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052736"/>
            <a:ext cx="8853706" cy="52937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Миннуллин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Мансур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Файзрахманович</a:t>
            </a:r>
            <a:r>
              <a:rPr lang="en-US" sz="2400" b="1" i="1" dirty="0" smtClean="0">
                <a:solidFill>
                  <a:srgbClr val="C80000"/>
                </a:solidFill>
                <a:latin typeface="Georgia" pitchFamily="18" charset="0"/>
              </a:rPr>
              <a:t> </a:t>
            </a:r>
            <a:r>
              <a:rPr lang="en-US" sz="2400" b="1" i="1" dirty="0" smtClean="0">
                <a:solidFill>
                  <a:srgbClr val="C80000"/>
                </a:solidFill>
                <a:latin typeface="Georgia" pitchFamily="18" charset="0"/>
              </a:rPr>
              <a:t>IV </a:t>
            </a:r>
            <a:r>
              <a:rPr lang="ru-RU" sz="2400" b="1" i="1" dirty="0" smtClean="0">
                <a:solidFill>
                  <a:srgbClr val="C80000"/>
                </a:solidFill>
                <a:latin typeface="Georgia" pitchFamily="18" charset="0"/>
              </a:rPr>
              <a:t>поколение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(сын </a:t>
            </a:r>
            <a:r>
              <a:rPr lang="ru-RU" b="1" i="1" dirty="0" err="1" smtClean="0">
                <a:solidFill>
                  <a:srgbClr val="663300"/>
                </a:solidFill>
                <a:latin typeface="Georgia" pitchFamily="18" charset="0"/>
              </a:rPr>
              <a:t>Нагимы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и </a:t>
            </a:r>
            <a:r>
              <a:rPr lang="ru-RU" b="1" i="1" dirty="0" err="1" smtClean="0">
                <a:solidFill>
                  <a:srgbClr val="663300"/>
                </a:solidFill>
                <a:latin typeface="Georgia" pitchFamily="18" charset="0"/>
              </a:rPr>
              <a:t>Файзрахмана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1921-1997 гг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..)</a:t>
            </a: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Миннуллина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Лябиба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Файзрахмановна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(дочь </a:t>
            </a:r>
            <a:r>
              <a:rPr lang="ru-RU" sz="2000" b="1" i="1" dirty="0" err="1" smtClean="0">
                <a:solidFill>
                  <a:srgbClr val="663300"/>
                </a:solidFill>
                <a:latin typeface="Georgia" pitchFamily="18" charset="0"/>
              </a:rPr>
              <a:t>Нагимы</a:t>
            </a:r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 и </a:t>
            </a:r>
            <a:r>
              <a:rPr lang="ru-RU" sz="2000" b="1" i="1" dirty="0" err="1" smtClean="0">
                <a:solidFill>
                  <a:srgbClr val="663300"/>
                </a:solidFill>
                <a:latin typeface="Georgia" pitchFamily="18" charset="0"/>
              </a:rPr>
              <a:t>Файзрахмана</a:t>
            </a:r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1923-2021 </a:t>
            </a:r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гг</a:t>
            </a:r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..)</a:t>
            </a:r>
            <a:endParaRPr lang="ru-RU" sz="20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Миннуллина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Валеева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                               </a:t>
            </a:r>
            <a:r>
              <a:rPr lang="en-US" sz="2400" b="1" i="1" dirty="0" smtClean="0">
                <a:solidFill>
                  <a:srgbClr val="C00000"/>
                </a:solidFill>
                <a:latin typeface="Georgia" pitchFamily="18" charset="0"/>
              </a:rPr>
              <a:t>V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поколение 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Эльвира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Мансуровна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1956 год рождения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Гарипова (Кочергина) Роза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Ясавеевна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000" b="1" i="1" dirty="0" smtClean="0">
                <a:solidFill>
                  <a:srgbClr val="663300"/>
                </a:solidFill>
                <a:latin typeface="Georgia" pitchFamily="18" charset="0"/>
              </a:rPr>
              <a:t>(1950 год рождения) </a:t>
            </a:r>
            <a:endParaRPr lang="ru-RU" sz="20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Валеева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Фарбаева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                                    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 </a:t>
            </a:r>
            <a:r>
              <a:rPr lang="en-US" sz="2400" b="1" i="1" dirty="0" smtClean="0">
                <a:solidFill>
                  <a:srgbClr val="C00000"/>
                </a:solidFill>
                <a:latin typeface="Georgia" pitchFamily="18" charset="0"/>
              </a:rPr>
              <a:t>VI 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поколение</a:t>
            </a: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Эвелина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Рамилевна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 (1976 год рождения)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Валеева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Новотряясова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</a:t>
            </a:r>
          </a:p>
          <a:p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Лиляна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Рамилевна</a:t>
            </a:r>
            <a:r>
              <a:rPr lang="ru-RU" sz="2400" b="1" i="1" dirty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(1980 год рождения)</a:t>
            </a:r>
          </a:p>
          <a:p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Давлетбаева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(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Валеева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Алинна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663300"/>
                </a:solidFill>
                <a:latin typeface="Georgia" pitchFamily="18" charset="0"/>
              </a:rPr>
              <a:t>Рамисовна</a:t>
            </a:r>
            <a:endParaRPr lang="ru-RU" sz="2400" b="1" i="1" dirty="0" smtClean="0">
              <a:solidFill>
                <a:srgbClr val="663300"/>
              </a:solidFill>
              <a:latin typeface="Georgia" pitchFamily="18" charset="0"/>
            </a:endParaRPr>
          </a:p>
          <a:p>
            <a:r>
              <a:rPr lang="ru-RU" b="1" i="1" dirty="0" smtClean="0">
                <a:solidFill>
                  <a:srgbClr val="663300"/>
                </a:solidFill>
                <a:latin typeface="Georgia" pitchFamily="18" charset="0"/>
              </a:rPr>
              <a:t>(сноха Эльвиры - 1990 год рождения)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260648"/>
            <a:ext cx="75761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663300"/>
                </a:solidFill>
                <a:latin typeface="Georgia" pitchFamily="18" charset="0"/>
              </a:rPr>
              <a:t>Педагогическое древо</a:t>
            </a:r>
            <a:endParaRPr lang="ru-RU" sz="4800" b="1" i="1" dirty="0">
              <a:solidFill>
                <a:srgbClr val="6633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81" y="0"/>
            <a:ext cx="910841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5536" y="332656"/>
            <a:ext cx="8424936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Georgia" pitchFamily="18" charset="0"/>
              </a:rPr>
              <a:t>Муса</a:t>
            </a:r>
            <a:r>
              <a:rPr lang="ru-RU" sz="2400" dirty="0" smtClean="0">
                <a:latin typeface="Georgia" pitchFamily="18" charset="0"/>
              </a:rPr>
              <a:t>  - Мулла, обучал мальчиков.</a:t>
            </a:r>
          </a:p>
          <a:p>
            <a:endParaRPr lang="ru-RU" sz="2400" dirty="0">
              <a:latin typeface="Georgia" pitchFamily="18" charset="0"/>
            </a:endParaRPr>
          </a:p>
          <a:p>
            <a:r>
              <a:rPr lang="ru-RU" sz="2800" b="1" dirty="0" smtClean="0">
                <a:latin typeface="Georgia" pitchFamily="18" charset="0"/>
              </a:rPr>
              <a:t>Мусин </a:t>
            </a:r>
            <a:r>
              <a:rPr lang="ru-RU" sz="2800" b="1" dirty="0" err="1" smtClean="0">
                <a:latin typeface="Georgia" pitchFamily="18" charset="0"/>
              </a:rPr>
              <a:t>Саидбаттал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– муэдзин, обучал мальчиков грамоте при мечети.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800" b="1" dirty="0" smtClean="0">
                <a:latin typeface="Georgia" pitchFamily="18" charset="0"/>
              </a:rPr>
              <a:t>Мусина </a:t>
            </a:r>
            <a:r>
              <a:rPr lang="ru-RU" sz="2800" b="1" dirty="0" err="1" smtClean="0">
                <a:latin typeface="Georgia" pitchFamily="18" charset="0"/>
              </a:rPr>
              <a:t>Сагда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800" b="1" dirty="0" err="1" smtClean="0">
                <a:latin typeface="Georgia" pitchFamily="18" charset="0"/>
              </a:rPr>
              <a:t>Габделнасертдиновна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– </a:t>
            </a:r>
            <a:r>
              <a:rPr lang="ru-RU" sz="2400" dirty="0" err="1" smtClean="0">
                <a:latin typeface="Georgia" pitchFamily="18" charset="0"/>
              </a:rPr>
              <a:t>абыстай</a:t>
            </a:r>
            <a:r>
              <a:rPr lang="ru-RU" sz="2400" dirty="0" smtClean="0">
                <a:latin typeface="Georgia" pitchFamily="18" charset="0"/>
              </a:rPr>
              <a:t>, учила  девочек татарскому, арабскому языкам и фарси(персидскому) на дому.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400" dirty="0">
                <a:latin typeface="Georgia" pitchFamily="18" charset="0"/>
              </a:rPr>
              <a:t> </a:t>
            </a:r>
            <a:r>
              <a:rPr lang="ru-RU" sz="2800" b="1" dirty="0" smtClean="0">
                <a:latin typeface="Georgia" pitchFamily="18" charset="0"/>
              </a:rPr>
              <a:t>Мусин Ибрагим </a:t>
            </a:r>
            <a:r>
              <a:rPr lang="ru-RU" sz="2800" b="1" dirty="0" err="1" smtClean="0">
                <a:latin typeface="Georgia" pitchFamily="18" charset="0"/>
              </a:rPr>
              <a:t>Саидбатталович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– мулла, обучал детей.  После революции отбывал наказание за проповедование религии.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800" b="1" dirty="0" smtClean="0">
                <a:latin typeface="Georgia" pitchFamily="18" charset="0"/>
              </a:rPr>
              <a:t>Мусин </a:t>
            </a:r>
            <a:r>
              <a:rPr lang="ru-RU" sz="2800" b="1" dirty="0" err="1" smtClean="0">
                <a:latin typeface="Georgia" pitchFamily="18" charset="0"/>
              </a:rPr>
              <a:t>Габдрахман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800" b="1" dirty="0" err="1" smtClean="0">
                <a:latin typeface="Georgia" pitchFamily="18" charset="0"/>
              </a:rPr>
              <a:t>Саидбатталович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-  преподавал в школе.</a:t>
            </a:r>
          </a:p>
          <a:p>
            <a:r>
              <a:rPr lang="ru-RU" sz="2400" dirty="0" smtClean="0">
                <a:latin typeface="Georgia" pitchFamily="18" charset="0"/>
              </a:rPr>
              <a:t>                                  </a:t>
            </a: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0466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Мусин </a:t>
            </a:r>
            <a:r>
              <a:rPr lang="ru-RU" sz="2400" b="1" dirty="0" err="1" smtClean="0">
                <a:latin typeface="Georgia" pitchFamily="18" charset="0"/>
              </a:rPr>
              <a:t>Кариб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 err="1" smtClean="0">
                <a:latin typeface="Georgia" pitchFamily="18" charset="0"/>
              </a:rPr>
              <a:t>Габдрахманович</a:t>
            </a:r>
            <a:r>
              <a:rPr lang="ru-RU" sz="2400" b="1" dirty="0">
                <a:latin typeface="Georgia" pitchFamily="18" charset="0"/>
              </a:rPr>
              <a:t> </a:t>
            </a:r>
            <a:r>
              <a:rPr lang="ru-RU" sz="2400" b="1" dirty="0" smtClean="0">
                <a:latin typeface="Georgia" pitchFamily="18" charset="0"/>
              </a:rPr>
              <a:t>(1919 - </a:t>
            </a:r>
            <a:r>
              <a:rPr lang="ru-RU" sz="2400" b="1" dirty="0" smtClean="0">
                <a:latin typeface="Georgia" pitchFamily="18" charset="0"/>
              </a:rPr>
              <a:t>1990)</a:t>
            </a:r>
            <a:endParaRPr lang="ru-RU" sz="2400" b="1" dirty="0" smtClean="0">
              <a:latin typeface="Georgia" pitchFamily="18" charset="0"/>
            </a:endParaRPr>
          </a:p>
          <a:p>
            <a:r>
              <a:rPr lang="ru-RU" sz="2400" dirty="0" smtClean="0">
                <a:latin typeface="Georgia" pitchFamily="18" charset="0"/>
              </a:rPr>
              <a:t>(Сын Мусина </a:t>
            </a:r>
            <a:r>
              <a:rPr lang="ru-RU" sz="2400" dirty="0" err="1" smtClean="0">
                <a:latin typeface="Georgia" pitchFamily="18" charset="0"/>
              </a:rPr>
              <a:t>Габдрахмана</a:t>
            </a:r>
            <a:r>
              <a:rPr lang="ru-RU" sz="2400" dirty="0" smtClean="0">
                <a:latin typeface="Georgia" pitchFamily="18" charset="0"/>
              </a:rPr>
              <a:t>) </a:t>
            </a:r>
          </a:p>
          <a:p>
            <a:r>
              <a:rPr lang="ru-RU" sz="2400" dirty="0" smtClean="0">
                <a:latin typeface="Georgia" pitchFamily="18" charset="0"/>
              </a:rPr>
              <a:t>Преподавал в школе, </a:t>
            </a:r>
            <a:r>
              <a:rPr lang="ru-RU" sz="2400" dirty="0" err="1" smtClean="0">
                <a:latin typeface="Georgia" pitchFamily="18" charset="0"/>
              </a:rPr>
              <a:t>Учасник</a:t>
            </a:r>
            <a:r>
              <a:rPr lang="ru-RU" sz="2400" dirty="0" smtClean="0">
                <a:latin typeface="Georgia" pitchFamily="18" charset="0"/>
              </a:rPr>
              <a:t> </a:t>
            </a:r>
            <a:r>
              <a:rPr lang="ru-RU" sz="2400" dirty="0" err="1" smtClean="0">
                <a:latin typeface="Georgia" pitchFamily="18" charset="0"/>
              </a:rPr>
              <a:t>ВОв</a:t>
            </a:r>
            <a:r>
              <a:rPr lang="ru-RU" sz="2400" dirty="0" smtClean="0">
                <a:latin typeface="Georgia" pitchFamily="18" charset="0"/>
              </a:rPr>
              <a:t>.</a:t>
            </a:r>
          </a:p>
          <a:p>
            <a:endParaRPr lang="ru-RU" sz="2400" dirty="0" smtClean="0">
              <a:latin typeface="Georgia" pitchFamily="18" charset="0"/>
            </a:endParaRPr>
          </a:p>
          <a:p>
            <a:r>
              <a:rPr lang="ru-RU" sz="2400" b="1" dirty="0" smtClean="0">
                <a:latin typeface="Georgia" pitchFamily="18" charset="0"/>
              </a:rPr>
              <a:t>Мусин </a:t>
            </a:r>
            <a:r>
              <a:rPr lang="ru-RU" sz="2400" b="1" dirty="0" err="1" smtClean="0">
                <a:latin typeface="Georgia" pitchFamily="18" charset="0"/>
              </a:rPr>
              <a:t>Рашит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 err="1" smtClean="0">
                <a:latin typeface="Georgia" pitchFamily="18" charset="0"/>
              </a:rPr>
              <a:t>Габдрахманович</a:t>
            </a:r>
            <a:r>
              <a:rPr lang="ru-RU" sz="2400" b="1" dirty="0" smtClean="0">
                <a:latin typeface="Georgia" pitchFamily="18" charset="0"/>
              </a:rPr>
              <a:t> (1921 - ?)</a:t>
            </a:r>
            <a:r>
              <a:rPr lang="ru-RU" sz="2400" dirty="0" smtClean="0">
                <a:latin typeface="Georgia" pitchFamily="18" charset="0"/>
              </a:rPr>
              <a:t> </a:t>
            </a:r>
          </a:p>
          <a:p>
            <a:r>
              <a:rPr lang="ru-RU" sz="2400" dirty="0" smtClean="0">
                <a:latin typeface="Georgia" pitchFamily="18" charset="0"/>
              </a:rPr>
              <a:t>(Сын Мусина </a:t>
            </a:r>
            <a:r>
              <a:rPr lang="ru-RU" sz="2400" dirty="0" err="1" smtClean="0">
                <a:latin typeface="Georgia" pitchFamily="18" charset="0"/>
              </a:rPr>
              <a:t>Габдрахмана</a:t>
            </a:r>
            <a:r>
              <a:rPr lang="ru-RU" sz="2400" dirty="0" smtClean="0">
                <a:latin typeface="Georgia" pitchFamily="18" charset="0"/>
              </a:rPr>
              <a:t>)</a:t>
            </a:r>
          </a:p>
          <a:p>
            <a:r>
              <a:rPr lang="ru-RU" sz="2400" dirty="0" smtClean="0">
                <a:latin typeface="Georgia" pitchFamily="18" charset="0"/>
              </a:rPr>
              <a:t>Преподавал в школе, </a:t>
            </a:r>
            <a:r>
              <a:rPr lang="ru-RU" sz="2400" dirty="0" err="1" smtClean="0">
                <a:latin typeface="Georgia" pitchFamily="18" charset="0"/>
              </a:rPr>
              <a:t>Учасник</a:t>
            </a:r>
            <a:r>
              <a:rPr lang="ru-RU" sz="2400" dirty="0" smtClean="0">
                <a:latin typeface="Georgia" pitchFamily="18" charset="0"/>
              </a:rPr>
              <a:t> </a:t>
            </a:r>
            <a:r>
              <a:rPr lang="ru-RU" sz="2400" dirty="0" err="1" smtClean="0">
                <a:latin typeface="Georgia" pitchFamily="18" charset="0"/>
              </a:rPr>
              <a:t>ВОв</a:t>
            </a:r>
            <a:r>
              <a:rPr lang="ru-RU" sz="2400" dirty="0" smtClean="0">
                <a:latin typeface="Georgia" pitchFamily="18" charset="0"/>
              </a:rPr>
              <a:t>.</a:t>
            </a:r>
          </a:p>
          <a:p>
            <a:r>
              <a:rPr lang="ru-RU" sz="2400" dirty="0" smtClean="0">
                <a:latin typeface="Georgia" pitchFamily="18" charset="0"/>
              </a:rPr>
              <a:t> </a:t>
            </a:r>
            <a:endParaRPr lang="ru-RU" sz="2400" b="1" dirty="0" smtClean="0">
              <a:latin typeface="Georgia" pitchFamily="18" charset="0"/>
            </a:endParaRPr>
          </a:p>
          <a:p>
            <a:r>
              <a:rPr lang="ru-RU" sz="2400" b="1" dirty="0" smtClean="0">
                <a:latin typeface="Georgia" pitchFamily="18" charset="0"/>
              </a:rPr>
              <a:t>Мусин </a:t>
            </a:r>
            <a:r>
              <a:rPr lang="ru-RU" sz="2400" b="1" dirty="0" err="1" smtClean="0">
                <a:latin typeface="Georgia" pitchFamily="18" charset="0"/>
              </a:rPr>
              <a:t>Мунир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 err="1" smtClean="0">
                <a:latin typeface="Georgia" pitchFamily="18" charset="0"/>
              </a:rPr>
              <a:t>Ибрагимович</a:t>
            </a:r>
            <a:r>
              <a:rPr lang="ru-RU" sz="2400" b="1" dirty="0" smtClean="0">
                <a:latin typeface="Georgia" pitchFamily="18" charset="0"/>
              </a:rPr>
              <a:t> (1919 – 1990 гг..)</a:t>
            </a:r>
          </a:p>
          <a:p>
            <a:r>
              <a:rPr lang="ru-RU" sz="2400" dirty="0" smtClean="0">
                <a:latin typeface="Georgia" pitchFamily="18" charset="0"/>
              </a:rPr>
              <a:t>(Сын Мусина Ибрагима)</a:t>
            </a:r>
          </a:p>
          <a:p>
            <a:r>
              <a:rPr lang="ru-RU" sz="2400" dirty="0" smtClean="0">
                <a:latin typeface="Georgia" pitchFamily="18" charset="0"/>
              </a:rPr>
              <a:t>Преподавал до </a:t>
            </a:r>
            <a:r>
              <a:rPr lang="ru-RU" sz="2400" dirty="0" err="1" smtClean="0">
                <a:latin typeface="Georgia" pitchFamily="18" charset="0"/>
              </a:rPr>
              <a:t>ВОв</a:t>
            </a:r>
            <a:r>
              <a:rPr lang="ru-RU" sz="2400" dirty="0" smtClean="0">
                <a:latin typeface="Georgia" pitchFamily="18" charset="0"/>
              </a:rPr>
              <a:t>, с фронта вернулся с контузией. Закончил Казанский </a:t>
            </a:r>
            <a:r>
              <a:rPr lang="ru-RU" sz="2400" dirty="0" err="1" smtClean="0">
                <a:latin typeface="Georgia" pitchFamily="18" charset="0"/>
              </a:rPr>
              <a:t>мед.институт</a:t>
            </a:r>
            <a:r>
              <a:rPr lang="ru-RU" sz="2400" dirty="0" smtClean="0">
                <a:latin typeface="Georgia" pitchFamily="18" charset="0"/>
              </a:rPr>
              <a:t> – терапевт. В последние годы работал в санатории в г. Сочи.</a:t>
            </a:r>
          </a:p>
          <a:p>
            <a:r>
              <a:rPr lang="ru-RU" sz="2400" b="1" dirty="0" smtClean="0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81" y="0"/>
            <a:ext cx="9108419" cy="6858000"/>
          </a:xfrm>
          <a:prstGeom prst="rect">
            <a:avLst/>
          </a:prstGeom>
          <a:noFill/>
        </p:spPr>
      </p:pic>
      <p:pic>
        <p:nvPicPr>
          <p:cNvPr id="38914" name="Picture 2" descr="D:\загрузки\Lumii_20220401_121250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4664"/>
            <a:ext cx="3270130" cy="454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139952" y="548680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Georgia" pitchFamily="18" charset="0"/>
              </a:rPr>
              <a:t>Мусин </a:t>
            </a:r>
            <a:r>
              <a:rPr lang="ru-RU" sz="2000" b="1" dirty="0" err="1" smtClean="0">
                <a:latin typeface="Georgia" pitchFamily="18" charset="0"/>
              </a:rPr>
              <a:t>Кариб</a:t>
            </a:r>
            <a:r>
              <a:rPr lang="ru-RU" sz="2000" b="1" dirty="0" smtClean="0">
                <a:latin typeface="Georgia" pitchFamily="18" charset="0"/>
              </a:rPr>
              <a:t> </a:t>
            </a:r>
            <a:r>
              <a:rPr lang="ru-RU" sz="2000" b="1" dirty="0" err="1" smtClean="0">
                <a:latin typeface="Georgia" pitchFamily="18" charset="0"/>
              </a:rPr>
              <a:t>Габдрахманович</a:t>
            </a:r>
            <a:r>
              <a:rPr lang="ru-RU" sz="2000" b="1" dirty="0" smtClean="0">
                <a:latin typeface="Georgia" pitchFamily="18" charset="0"/>
              </a:rPr>
              <a:t>              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(1919 </a:t>
            </a:r>
            <a:r>
              <a:rPr lang="ru-RU" sz="2000" dirty="0" smtClean="0">
                <a:latin typeface="Georgia" pitchFamily="18" charset="0"/>
              </a:rPr>
              <a:t>- 1990)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Жил в </a:t>
            </a:r>
            <a:r>
              <a:rPr lang="ru-RU" sz="2000" dirty="0" err="1" smtClean="0">
                <a:latin typeface="Georgia" pitchFamily="18" charset="0"/>
              </a:rPr>
              <a:t>Тетюшском</a:t>
            </a:r>
            <a:r>
              <a:rPr lang="ru-RU" sz="2000" dirty="0" smtClean="0">
                <a:latin typeface="Georgia" pitchFamily="18" charset="0"/>
              </a:rPr>
              <a:t> районе.</a:t>
            </a:r>
          </a:p>
          <a:p>
            <a:pPr algn="just"/>
            <a:endParaRPr lang="ru-RU" sz="2000" dirty="0" smtClean="0">
              <a:latin typeface="Georgia" pitchFamily="18" charset="0"/>
            </a:endParaRPr>
          </a:p>
          <a:p>
            <a:pPr algn="just"/>
            <a:r>
              <a:rPr lang="ru-RU" sz="2000" dirty="0" smtClean="0">
                <a:latin typeface="Georgia" pitchFamily="18" charset="0"/>
              </a:rPr>
              <a:t>Увлечённый мыслитель.</a:t>
            </a:r>
          </a:p>
          <a:p>
            <a:pPr algn="just"/>
            <a:endParaRPr lang="ru-RU" sz="2000" dirty="0" smtClean="0">
              <a:latin typeface="Georgia" pitchFamily="18" charset="0"/>
            </a:endParaRPr>
          </a:p>
          <a:p>
            <a:pPr algn="just"/>
            <a:r>
              <a:rPr lang="ru-RU" sz="2000" dirty="0" smtClean="0">
                <a:latin typeface="Georgia" pitchFamily="18" charset="0"/>
              </a:rPr>
              <a:t>Преподавал в школе  </a:t>
            </a:r>
            <a:r>
              <a:rPr lang="ru-RU" sz="2000" dirty="0" err="1" smtClean="0">
                <a:latin typeface="Georgia" pitchFamily="18" charset="0"/>
              </a:rPr>
              <a:t>Апастовского</a:t>
            </a:r>
            <a:r>
              <a:rPr lang="ru-RU" sz="2000" dirty="0" smtClean="0">
                <a:latin typeface="Georgia" pitchFamily="18" charset="0"/>
              </a:rPr>
              <a:t> района до и после </a:t>
            </a:r>
            <a:r>
              <a:rPr lang="ru-RU" sz="2000" dirty="0" err="1" smtClean="0">
                <a:latin typeface="Georgia" pitchFamily="18" charset="0"/>
              </a:rPr>
              <a:t>ВОв</a:t>
            </a:r>
            <a:r>
              <a:rPr lang="ru-RU" sz="2000" dirty="0" smtClean="0">
                <a:latin typeface="Georgia" pitchFamily="18" charset="0"/>
              </a:rPr>
              <a:t>.</a:t>
            </a:r>
          </a:p>
          <a:p>
            <a:pPr algn="just"/>
            <a:endParaRPr lang="ru-RU" sz="2000" dirty="0" smtClean="0">
              <a:latin typeface="Georgia" pitchFamily="18" charset="0"/>
            </a:endParaRPr>
          </a:p>
          <a:p>
            <a:pPr algn="just"/>
            <a:r>
              <a:rPr lang="ru-RU" sz="2000" dirty="0" smtClean="0">
                <a:latin typeface="Georgia" pitchFamily="18" charset="0"/>
              </a:rPr>
              <a:t>Участник </a:t>
            </a:r>
            <a:r>
              <a:rPr lang="ru-RU" sz="2000" dirty="0" err="1" smtClean="0">
                <a:latin typeface="Georgia" pitchFamily="18" charset="0"/>
              </a:rPr>
              <a:t>ВОв</a:t>
            </a:r>
            <a:r>
              <a:rPr lang="ru-RU" sz="2000" dirty="0" smtClean="0">
                <a:latin typeface="Georgia" pitchFamily="18" charset="0"/>
              </a:rPr>
              <a:t>.</a:t>
            </a:r>
            <a:endParaRPr lang="ru-RU" sz="2000" dirty="0" smtClean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6093296"/>
            <a:ext cx="5165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latin typeface="Georgia" pitchFamily="18" charset="0"/>
              </a:rPr>
              <a:t>Педагогический стаж неизвестен.</a:t>
            </a:r>
            <a:endParaRPr lang="ru-RU" sz="2000" b="1" i="1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581" y="0"/>
            <a:ext cx="910841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404664"/>
            <a:ext cx="8424936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                                  Мусина (</a:t>
            </a:r>
            <a:r>
              <a:rPr lang="ru-RU" sz="2400" b="1" dirty="0" err="1" smtClean="0">
                <a:latin typeface="Georgia" pitchFamily="18" charset="0"/>
              </a:rPr>
              <a:t>Миннуллина</a:t>
            </a:r>
            <a:r>
              <a:rPr lang="ru-RU" sz="2400" b="1" dirty="0" smtClean="0">
                <a:latin typeface="Georgia" pitchFamily="18" charset="0"/>
              </a:rPr>
              <a:t>) </a:t>
            </a:r>
            <a:r>
              <a:rPr lang="ru-RU" sz="2400" b="1" dirty="0" err="1" smtClean="0">
                <a:latin typeface="Georgia" pitchFamily="18" charset="0"/>
              </a:rPr>
              <a:t>Нагима</a:t>
            </a:r>
            <a:r>
              <a:rPr lang="ru-RU" sz="2400" b="1" dirty="0">
                <a:latin typeface="Georgia" pitchFamily="18" charset="0"/>
              </a:rPr>
              <a:t> </a:t>
            </a:r>
            <a:r>
              <a:rPr lang="ru-RU" sz="2400" b="1" dirty="0" smtClean="0">
                <a:latin typeface="Georgia" pitchFamily="18" charset="0"/>
              </a:rPr>
              <a:t>   </a:t>
            </a:r>
          </a:p>
          <a:p>
            <a:r>
              <a:rPr lang="ru-RU" sz="2400" b="1" dirty="0" smtClean="0">
                <a:latin typeface="Georgia" pitchFamily="18" charset="0"/>
              </a:rPr>
              <a:t>                                </a:t>
            </a:r>
            <a:r>
              <a:rPr lang="ru-RU" sz="2400" b="1" dirty="0" err="1" smtClean="0">
                <a:latin typeface="Georgia" pitchFamily="18" charset="0"/>
              </a:rPr>
              <a:t>Саидбатталовна</a:t>
            </a:r>
            <a:r>
              <a:rPr lang="ru-RU" sz="2400" b="1" dirty="0" smtClean="0">
                <a:latin typeface="Georgia" pitchFamily="18" charset="0"/>
              </a:rPr>
              <a:t> (1900 – 1973 гг..</a:t>
            </a:r>
            <a:r>
              <a:rPr lang="ru-RU" sz="2400" b="1" i="1" dirty="0" smtClean="0">
                <a:solidFill>
                  <a:srgbClr val="663300"/>
                </a:solidFill>
                <a:latin typeface="Georgia" pitchFamily="18" charset="0"/>
              </a:rPr>
              <a:t>)</a:t>
            </a:r>
          </a:p>
          <a:p>
            <a:pPr algn="ctr"/>
            <a:r>
              <a:rPr lang="ru-RU" sz="2400" dirty="0" smtClean="0">
                <a:latin typeface="Georgia" pitchFamily="18" charset="0"/>
              </a:rPr>
              <a:t>                                   (дочь </a:t>
            </a:r>
            <a:r>
              <a:rPr lang="ru-RU" sz="2400" dirty="0" err="1" smtClean="0">
                <a:latin typeface="Georgia" pitchFamily="18" charset="0"/>
              </a:rPr>
              <a:t>Саидбаттала</a:t>
            </a:r>
            <a:r>
              <a:rPr lang="ru-RU" sz="2400" dirty="0" smtClean="0">
                <a:latin typeface="Georgia" pitchFamily="18" charset="0"/>
              </a:rPr>
              <a:t> и </a:t>
            </a:r>
            <a:r>
              <a:rPr lang="ru-RU" sz="2400" dirty="0" err="1" smtClean="0">
                <a:latin typeface="Georgia" pitchFamily="18" charset="0"/>
              </a:rPr>
              <a:t>Сагды</a:t>
            </a:r>
            <a:r>
              <a:rPr lang="ru-RU" sz="2400" dirty="0" smtClean="0">
                <a:latin typeface="Georgia" pitchFamily="18" charset="0"/>
              </a:rPr>
              <a:t>) – </a:t>
            </a:r>
          </a:p>
          <a:p>
            <a:pPr algn="just"/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smtClean="0">
                <a:latin typeface="Georgia" pitchFamily="18" charset="0"/>
              </a:rPr>
              <a:t>                                  </a:t>
            </a:r>
            <a:r>
              <a:rPr lang="ru-RU" sz="2400" dirty="0" smtClean="0">
                <a:latin typeface="Georgia" pitchFamily="18" charset="0"/>
              </a:rPr>
              <a:t>Выучилась </a:t>
            </a:r>
            <a:r>
              <a:rPr lang="ru-RU" sz="2400" dirty="0" smtClean="0">
                <a:latin typeface="Georgia" pitchFamily="18" charset="0"/>
              </a:rPr>
              <a:t>грамоте сначала у     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матери, потом пошла в школу. После  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революции открыли педагогические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курсы, затем экстерном выучилась в   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</a:t>
            </a:r>
            <a:r>
              <a:rPr lang="ru-RU" sz="2400" dirty="0" err="1" smtClean="0">
                <a:latin typeface="Georgia" pitchFamily="18" charset="0"/>
              </a:rPr>
              <a:t>Тетюшском</a:t>
            </a:r>
            <a:r>
              <a:rPr lang="ru-RU" sz="2400" dirty="0" smtClean="0">
                <a:latin typeface="Georgia" pitchFamily="18" charset="0"/>
              </a:rPr>
              <a:t> педучилище. Получила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диплом учителя начальных классов. </a:t>
            </a:r>
          </a:p>
          <a:p>
            <a:pPr algn="just"/>
            <a:r>
              <a:rPr lang="ru-RU" sz="2400" dirty="0" smtClean="0">
                <a:latin typeface="Georgia" pitchFamily="18" charset="0"/>
              </a:rPr>
              <a:t>                                   Преподавала с 1918 года по 1942 год в деревне </a:t>
            </a:r>
            <a:r>
              <a:rPr lang="ru-RU" sz="2400" dirty="0" err="1" smtClean="0">
                <a:latin typeface="Georgia" pitchFamily="18" charset="0"/>
              </a:rPr>
              <a:t>Картапа</a:t>
            </a:r>
            <a:r>
              <a:rPr lang="ru-RU" sz="2400" dirty="0" smtClean="0">
                <a:latin typeface="Georgia" pitchFamily="18" charset="0"/>
              </a:rPr>
              <a:t> </a:t>
            </a:r>
            <a:r>
              <a:rPr lang="ru-RU" sz="2400" dirty="0" err="1" smtClean="0">
                <a:latin typeface="Georgia" pitchFamily="18" charset="0"/>
              </a:rPr>
              <a:t>Камско-Устьинского</a:t>
            </a:r>
            <a:r>
              <a:rPr lang="ru-RU" sz="2400" dirty="0" smtClean="0">
                <a:latin typeface="Georgia" pitchFamily="18" charset="0"/>
              </a:rPr>
              <a:t> района. Во                      время работы организовала </a:t>
            </a:r>
            <a:r>
              <a:rPr lang="ru-RU" sz="2400" dirty="0" smtClean="0">
                <a:latin typeface="Georgia" pitchFamily="18" charset="0"/>
              </a:rPr>
              <a:t>драмкружок</a:t>
            </a:r>
            <a:r>
              <a:rPr lang="ru-RU" sz="2400" dirty="0" smtClean="0">
                <a:latin typeface="Georgia" pitchFamily="18" charset="0"/>
              </a:rPr>
              <a:t>, была и </a:t>
            </a:r>
            <a:r>
              <a:rPr lang="ru-RU" sz="2400" dirty="0" smtClean="0">
                <a:latin typeface="Georgia" pitchFamily="18" charset="0"/>
              </a:rPr>
              <a:t>режиссёром</a:t>
            </a:r>
            <a:r>
              <a:rPr lang="ru-RU" sz="2400" dirty="0" smtClean="0">
                <a:latin typeface="Georgia" pitchFamily="18" charset="0"/>
              </a:rPr>
              <a:t>, и актёром. Писала стихи, знала </a:t>
            </a:r>
            <a:r>
              <a:rPr lang="ru-RU" sz="2400" dirty="0" smtClean="0">
                <a:latin typeface="Georgia" pitchFamily="18" charset="0"/>
              </a:rPr>
              <a:t>арабский </a:t>
            </a:r>
            <a:r>
              <a:rPr lang="ru-RU" sz="2400" dirty="0" smtClean="0">
                <a:latin typeface="Georgia" pitchFamily="18" charset="0"/>
              </a:rPr>
              <a:t>язык и фарси. </a:t>
            </a:r>
          </a:p>
          <a:p>
            <a:endParaRPr lang="ru-RU" sz="2400" i="1" dirty="0" smtClean="0">
              <a:latin typeface="Georgia" pitchFamily="18" charset="0"/>
            </a:endParaRPr>
          </a:p>
          <a:p>
            <a:r>
              <a:rPr lang="ru-RU" sz="2400" b="1" i="1" dirty="0" smtClean="0">
                <a:latin typeface="Georgia" pitchFamily="18" charset="0"/>
              </a:rPr>
              <a:t>Педагогический </a:t>
            </a:r>
            <a:r>
              <a:rPr lang="ru-RU" sz="2400" b="1" i="1" dirty="0" smtClean="0">
                <a:latin typeface="Georgia" pitchFamily="18" charset="0"/>
              </a:rPr>
              <a:t>стаж  24 года.</a:t>
            </a: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  <a:p>
            <a:endParaRPr lang="ru-RU" sz="2400" dirty="0" smtClean="0">
              <a:latin typeface="Georgia" pitchFamily="18" charset="0"/>
            </a:endParaRPr>
          </a:p>
          <a:p>
            <a:endParaRPr lang="ru-RU" sz="2400" dirty="0">
              <a:latin typeface="Georgia" pitchFamily="18" charset="0"/>
            </a:endParaRPr>
          </a:p>
        </p:txBody>
      </p:sp>
      <p:pic>
        <p:nvPicPr>
          <p:cNvPr id="4098" name="Picture 2" descr="D:\загрузки\Lumii_20220331_125724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2177359" cy="341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5122" name="Picture 2" descr="D:\загрузки\Lumii_20220331_1300129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9"/>
            <a:ext cx="2520280" cy="3799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059832" y="404664"/>
            <a:ext cx="554461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Georgia" pitchFamily="18" charset="0"/>
              </a:rPr>
              <a:t>Миннуллин</a:t>
            </a:r>
            <a:r>
              <a:rPr lang="ru-RU" sz="2400" b="1" dirty="0" smtClean="0">
                <a:latin typeface="Georgia" pitchFamily="18" charset="0"/>
              </a:rPr>
              <a:t> </a:t>
            </a:r>
            <a:r>
              <a:rPr lang="ru-RU" sz="2400" b="1" dirty="0" err="1" smtClean="0">
                <a:latin typeface="Georgia" pitchFamily="18" charset="0"/>
              </a:rPr>
              <a:t>Файзрахман</a:t>
            </a:r>
            <a:r>
              <a:rPr lang="ru-RU" sz="2400" b="1" dirty="0" smtClean="0">
                <a:latin typeface="Georgia" pitchFamily="18" charset="0"/>
              </a:rPr>
              <a:t> </a:t>
            </a:r>
            <a:endParaRPr lang="ru-RU" sz="2400" b="1" dirty="0" smtClean="0">
              <a:latin typeface="Georgia" pitchFamily="18" charset="0"/>
            </a:endParaRPr>
          </a:p>
          <a:p>
            <a:pPr algn="ctr"/>
            <a:r>
              <a:rPr lang="ru-RU" sz="2400" b="1" dirty="0" err="1" smtClean="0">
                <a:latin typeface="Georgia" pitchFamily="18" charset="0"/>
              </a:rPr>
              <a:t>Миннуллович</a:t>
            </a:r>
            <a:r>
              <a:rPr lang="ru-RU" sz="2400" b="1" dirty="0" smtClean="0">
                <a:latin typeface="Georgia" pitchFamily="18" charset="0"/>
              </a:rPr>
              <a:t> (1893-1986 гг..)</a:t>
            </a:r>
          </a:p>
          <a:p>
            <a:r>
              <a:rPr lang="ru-RU" sz="2000" dirty="0" smtClean="0">
                <a:latin typeface="Georgia" pitchFamily="18" charset="0"/>
              </a:rPr>
              <a:t>(Муж Мусиной </a:t>
            </a:r>
            <a:r>
              <a:rPr lang="ru-RU" sz="2000" dirty="0" err="1" smtClean="0">
                <a:latin typeface="Georgia" pitchFamily="18" charset="0"/>
              </a:rPr>
              <a:t>Нагимы</a:t>
            </a:r>
            <a:r>
              <a:rPr lang="ru-RU" sz="2000" dirty="0" smtClean="0">
                <a:latin typeface="Georgia" pitchFamily="18" charset="0"/>
              </a:rPr>
              <a:t> </a:t>
            </a:r>
            <a:r>
              <a:rPr lang="ru-RU" sz="2000" dirty="0" err="1" smtClean="0">
                <a:latin typeface="Georgia" pitchFamily="18" charset="0"/>
              </a:rPr>
              <a:t>Саидбатталовны</a:t>
            </a:r>
            <a:r>
              <a:rPr lang="ru-RU" sz="2000" dirty="0" smtClean="0">
                <a:latin typeface="Georgia" pitchFamily="18" charset="0"/>
              </a:rPr>
              <a:t>)</a:t>
            </a:r>
          </a:p>
          <a:p>
            <a:endParaRPr lang="ru-RU" sz="2000" dirty="0" smtClean="0">
              <a:latin typeface="Georgia" pitchFamily="18" charset="0"/>
            </a:endParaRPr>
          </a:p>
          <a:p>
            <a:pPr algn="just"/>
            <a:r>
              <a:rPr lang="ru-RU" sz="2000" dirty="0" smtClean="0">
                <a:latin typeface="Georgia" pitchFamily="18" charset="0"/>
              </a:rPr>
              <a:t>Учился в медресе. Окончил школу. </a:t>
            </a:r>
          </a:p>
          <a:p>
            <a:pPr algn="just"/>
            <a:r>
              <a:rPr lang="ru-RU" sz="2000" dirty="0" smtClean="0">
                <a:latin typeface="Georgia" pitchFamily="18" charset="0"/>
              </a:rPr>
              <a:t>С 1914 года  работал учителем. Принимал участие в организации колхозов, был председателем </a:t>
            </a:r>
            <a:r>
              <a:rPr lang="ru-RU" sz="2000" dirty="0" err="1" smtClean="0">
                <a:latin typeface="Georgia" pitchFamily="18" charset="0"/>
              </a:rPr>
              <a:t>Ревкомиссии</a:t>
            </a:r>
            <a:r>
              <a:rPr lang="ru-RU" sz="2000" dirty="0" smtClean="0">
                <a:latin typeface="Georgia" pitchFamily="18" charset="0"/>
              </a:rPr>
              <a:t>. С 1931 по 1936 год работал директором  школы и учителем истории в деревнях </a:t>
            </a:r>
            <a:r>
              <a:rPr lang="ru-RU" sz="2000" dirty="0" err="1" smtClean="0">
                <a:latin typeface="Georgia" pitchFamily="18" charset="0"/>
              </a:rPr>
              <a:t>Камско-Устьинского</a:t>
            </a:r>
            <a:r>
              <a:rPr lang="ru-RU" sz="2000" dirty="0" smtClean="0">
                <a:latin typeface="Georgia" pitchFamily="18" charset="0"/>
              </a:rPr>
              <a:t> района</a:t>
            </a:r>
            <a:r>
              <a:rPr lang="ru-RU" sz="2400" dirty="0" smtClean="0">
                <a:latin typeface="Georgia" pitchFamily="18" charset="0"/>
              </a:rPr>
              <a:t>. 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4293096"/>
            <a:ext cx="8173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Georgia" pitchFamily="18" charset="0"/>
              </a:rPr>
              <a:t>С 1936 по 1940 год работал заведующим </a:t>
            </a:r>
            <a:r>
              <a:rPr lang="ru-RU" sz="2000" dirty="0" smtClean="0">
                <a:latin typeface="Georgia" pitchFamily="18" charset="0"/>
              </a:rPr>
              <a:t>РОНО </a:t>
            </a:r>
            <a:r>
              <a:rPr lang="ru-RU" sz="2000" dirty="0" smtClean="0">
                <a:latin typeface="Georgia" pitchFamily="18" charset="0"/>
              </a:rPr>
              <a:t>в Апастове. </a:t>
            </a:r>
            <a:r>
              <a:rPr lang="ru-RU" sz="2000" dirty="0">
                <a:latin typeface="Georgia" pitchFamily="18" charset="0"/>
              </a:rPr>
              <a:t>С</a:t>
            </a:r>
            <a:r>
              <a:rPr lang="ru-RU" sz="2000" dirty="0" smtClean="0">
                <a:latin typeface="Georgia" pitchFamily="18" charset="0"/>
              </a:rPr>
              <a:t> 1942 года работал зав. </a:t>
            </a:r>
            <a:r>
              <a:rPr lang="ru-RU" sz="2000" dirty="0">
                <a:latin typeface="Georgia" pitchFamily="18" charset="0"/>
              </a:rPr>
              <a:t>п</a:t>
            </a:r>
            <a:r>
              <a:rPr lang="ru-RU" sz="2000" dirty="0" smtClean="0">
                <a:latin typeface="Georgia" pitchFamily="18" charset="0"/>
              </a:rPr>
              <a:t>арт. кабинетом в райкоме, пропагандистом.</a:t>
            </a:r>
          </a:p>
          <a:p>
            <a:endParaRPr lang="ru-RU" sz="2400" dirty="0">
              <a:latin typeface="Georgia" pitchFamily="18" charset="0"/>
            </a:endParaRPr>
          </a:p>
          <a:p>
            <a:endParaRPr lang="ru-RU" sz="2400" b="1" i="1" dirty="0" smtClean="0">
              <a:latin typeface="Georgia" pitchFamily="18" charset="0"/>
            </a:endParaRPr>
          </a:p>
          <a:p>
            <a:r>
              <a:rPr lang="ru-RU" sz="2400" b="1" i="1" dirty="0" smtClean="0">
                <a:latin typeface="Georgia" pitchFamily="18" charset="0"/>
              </a:rPr>
              <a:t>Педагогический </a:t>
            </a:r>
            <a:r>
              <a:rPr lang="ru-RU" sz="2400" b="1" i="1" dirty="0" smtClean="0">
                <a:latin typeface="Georgia" pitchFamily="18" charset="0"/>
              </a:rPr>
              <a:t>стаж 28 лет.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593728863_34-p-foni-na-temu-19go-veka-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89"/>
            <a:ext cx="9144000" cy="6884789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6615956" cy="3035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7544" y="3284984"/>
            <a:ext cx="6197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Georgia" pitchFamily="18" charset="0"/>
              </a:rPr>
              <a:t>1932 год. Учительская конференция в Апастово.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7171" name="Picture 3" descr="D:\загрузки\Lumii_20220331_142659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3645024"/>
            <a:ext cx="4788024" cy="2897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олилиния 10"/>
          <p:cNvSpPr/>
          <p:nvPr/>
        </p:nvSpPr>
        <p:spPr>
          <a:xfrm>
            <a:off x="4107305" y="2153041"/>
            <a:ext cx="340193" cy="404272"/>
          </a:xfrm>
          <a:custGeom>
            <a:avLst/>
            <a:gdLst>
              <a:gd name="connsiteX0" fmla="*/ 209862 w 340193"/>
              <a:gd name="connsiteY0" fmla="*/ 50513 h 404272"/>
              <a:gd name="connsiteX1" fmla="*/ 194872 w 340193"/>
              <a:gd name="connsiteY1" fmla="*/ 5543 h 404272"/>
              <a:gd name="connsiteX2" fmla="*/ 104931 w 340193"/>
              <a:gd name="connsiteY2" fmla="*/ 35523 h 404272"/>
              <a:gd name="connsiteX3" fmla="*/ 59961 w 340193"/>
              <a:gd name="connsiteY3" fmla="*/ 65503 h 404272"/>
              <a:gd name="connsiteX4" fmla="*/ 0 w 340193"/>
              <a:gd name="connsiteY4" fmla="*/ 140454 h 404272"/>
              <a:gd name="connsiteX5" fmla="*/ 29980 w 340193"/>
              <a:gd name="connsiteY5" fmla="*/ 335326 h 404272"/>
              <a:gd name="connsiteX6" fmla="*/ 59961 w 340193"/>
              <a:gd name="connsiteY6" fmla="*/ 365307 h 404272"/>
              <a:gd name="connsiteX7" fmla="*/ 104931 w 340193"/>
              <a:gd name="connsiteY7" fmla="*/ 380297 h 404272"/>
              <a:gd name="connsiteX8" fmla="*/ 314793 w 340193"/>
              <a:gd name="connsiteY8" fmla="*/ 335326 h 404272"/>
              <a:gd name="connsiteX9" fmla="*/ 329784 w 340193"/>
              <a:gd name="connsiteY9" fmla="*/ 260375 h 404272"/>
              <a:gd name="connsiteX10" fmla="*/ 239843 w 340193"/>
              <a:gd name="connsiteY10" fmla="*/ 5543 h 404272"/>
              <a:gd name="connsiteX11" fmla="*/ 209862 w 340193"/>
              <a:gd name="connsiteY11" fmla="*/ 50513 h 404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0193" h="404272">
                <a:moveTo>
                  <a:pt x="209862" y="50513"/>
                </a:moveTo>
                <a:cubicBezTo>
                  <a:pt x="202367" y="50513"/>
                  <a:pt x="210514" y="7778"/>
                  <a:pt x="194872" y="5543"/>
                </a:cubicBezTo>
                <a:cubicBezTo>
                  <a:pt x="163588" y="1074"/>
                  <a:pt x="104931" y="35523"/>
                  <a:pt x="104931" y="35523"/>
                </a:cubicBezTo>
                <a:cubicBezTo>
                  <a:pt x="89941" y="45516"/>
                  <a:pt x="74029" y="54249"/>
                  <a:pt x="59961" y="65503"/>
                </a:cubicBezTo>
                <a:cubicBezTo>
                  <a:pt x="29447" y="89915"/>
                  <a:pt x="22261" y="107062"/>
                  <a:pt x="0" y="140454"/>
                </a:cubicBezTo>
                <a:cubicBezTo>
                  <a:pt x="865" y="149106"/>
                  <a:pt x="4049" y="292109"/>
                  <a:pt x="29980" y="335326"/>
                </a:cubicBezTo>
                <a:cubicBezTo>
                  <a:pt x="37252" y="347445"/>
                  <a:pt x="47842" y="358035"/>
                  <a:pt x="59961" y="365307"/>
                </a:cubicBezTo>
                <a:cubicBezTo>
                  <a:pt x="73510" y="373437"/>
                  <a:pt x="89941" y="375300"/>
                  <a:pt x="104931" y="380297"/>
                </a:cubicBezTo>
                <a:cubicBezTo>
                  <a:pt x="115932" y="379380"/>
                  <a:pt x="285245" y="404272"/>
                  <a:pt x="314793" y="335326"/>
                </a:cubicBezTo>
                <a:cubicBezTo>
                  <a:pt x="324829" y="311908"/>
                  <a:pt x="324787" y="285359"/>
                  <a:pt x="329784" y="260375"/>
                </a:cubicBezTo>
                <a:cubicBezTo>
                  <a:pt x="309647" y="129487"/>
                  <a:pt x="340193" y="72442"/>
                  <a:pt x="239843" y="5543"/>
                </a:cubicBezTo>
                <a:cubicBezTo>
                  <a:pt x="231528" y="0"/>
                  <a:pt x="217357" y="50513"/>
                  <a:pt x="209862" y="50513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1520" y="5085184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Georgia" pitchFamily="18" charset="0"/>
              </a:rPr>
              <a:t>Учителски</a:t>
            </a:r>
            <a:r>
              <a:rPr lang="ru-RU" b="1" dirty="0" smtClean="0">
                <a:latin typeface="Georgia" pitchFamily="18" charset="0"/>
              </a:rPr>
              <a:t> коллектив.</a:t>
            </a:r>
          </a:p>
          <a:p>
            <a:r>
              <a:rPr lang="ru-RU" b="1" dirty="0" smtClean="0">
                <a:latin typeface="Georgia" pitchFamily="18" charset="0"/>
              </a:rPr>
              <a:t>Первый </a:t>
            </a:r>
            <a:r>
              <a:rPr lang="ru-RU" b="1" dirty="0" smtClean="0">
                <a:latin typeface="Georgia" pitchFamily="18" charset="0"/>
              </a:rPr>
              <a:t>ряд – третий слева</a:t>
            </a:r>
          </a:p>
          <a:p>
            <a:r>
              <a:rPr lang="ru-RU" b="1" dirty="0" err="1" smtClean="0">
                <a:latin typeface="Georgia" pitchFamily="18" charset="0"/>
              </a:rPr>
              <a:t>Миннуллин</a:t>
            </a:r>
            <a:r>
              <a:rPr lang="ru-RU" b="1" dirty="0" smtClean="0">
                <a:latin typeface="Georgia" pitchFamily="18" charset="0"/>
              </a:rPr>
              <a:t> Ф.М., второй </a:t>
            </a:r>
          </a:p>
          <a:p>
            <a:r>
              <a:rPr lang="ru-RU" b="1" dirty="0" smtClean="0">
                <a:latin typeface="Georgia" pitchFamily="18" charset="0"/>
              </a:rPr>
              <a:t>ряд – вторая справа </a:t>
            </a:r>
            <a:r>
              <a:rPr lang="ru-RU" b="1" dirty="0" err="1" smtClean="0">
                <a:latin typeface="Georgia" pitchFamily="18" charset="0"/>
              </a:rPr>
              <a:t>Миннуллина</a:t>
            </a:r>
            <a:r>
              <a:rPr lang="ru-RU" b="1" dirty="0" smtClean="0">
                <a:latin typeface="Georgia" pitchFamily="18" charset="0"/>
              </a:rPr>
              <a:t> Н.С.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1426</Words>
  <Application>Microsoft Office PowerPoint</Application>
  <PresentationFormat>Экран (4:3)</PresentationFormat>
  <Paragraphs>204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63</cp:revision>
  <dcterms:created xsi:type="dcterms:W3CDTF">2022-03-31T08:24:58Z</dcterms:created>
  <dcterms:modified xsi:type="dcterms:W3CDTF">2022-04-01T11:18:00Z</dcterms:modified>
</cp:coreProperties>
</file>